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3" r:id="rId2"/>
    <p:sldMasterId id="2147483745" r:id="rId3"/>
    <p:sldMasterId id="2147483765" r:id="rId4"/>
    <p:sldMasterId id="2147483709" r:id="rId5"/>
    <p:sldMasterId id="2147483729" r:id="rId6"/>
  </p:sldMasterIdLst>
  <p:notesMasterIdLst>
    <p:notesMasterId r:id="rId59"/>
  </p:notesMasterIdLst>
  <p:handoutMasterIdLst>
    <p:handoutMasterId r:id="rId60"/>
  </p:handoutMasterIdLst>
  <p:sldIdLst>
    <p:sldId id="305" r:id="rId7"/>
    <p:sldId id="395" r:id="rId8"/>
    <p:sldId id="396" r:id="rId9"/>
    <p:sldId id="397" r:id="rId10"/>
    <p:sldId id="363" r:id="rId11"/>
    <p:sldId id="399" r:id="rId12"/>
    <p:sldId id="406" r:id="rId13"/>
    <p:sldId id="385" r:id="rId14"/>
    <p:sldId id="400" r:id="rId15"/>
    <p:sldId id="401" r:id="rId16"/>
    <p:sldId id="402" r:id="rId17"/>
    <p:sldId id="403" r:id="rId18"/>
    <p:sldId id="413" r:id="rId19"/>
    <p:sldId id="414" r:id="rId20"/>
    <p:sldId id="398" r:id="rId21"/>
    <p:sldId id="853" r:id="rId22"/>
    <p:sldId id="869" r:id="rId23"/>
    <p:sldId id="768" r:id="rId24"/>
    <p:sldId id="771" r:id="rId25"/>
    <p:sldId id="770" r:id="rId26"/>
    <p:sldId id="778" r:id="rId27"/>
    <p:sldId id="779" r:id="rId28"/>
    <p:sldId id="781" r:id="rId29"/>
    <p:sldId id="407" r:id="rId30"/>
    <p:sldId id="782" r:id="rId31"/>
    <p:sldId id="783" r:id="rId32"/>
    <p:sldId id="868" r:id="rId33"/>
    <p:sldId id="773" r:id="rId34"/>
    <p:sldId id="772" r:id="rId35"/>
    <p:sldId id="777" r:id="rId36"/>
    <p:sldId id="784" r:id="rId37"/>
    <p:sldId id="792" r:id="rId38"/>
    <p:sldId id="872" r:id="rId39"/>
    <p:sldId id="871" r:id="rId40"/>
    <p:sldId id="847" r:id="rId41"/>
    <p:sldId id="377" r:id="rId42"/>
    <p:sldId id="378" r:id="rId43"/>
    <p:sldId id="415" r:id="rId44"/>
    <p:sldId id="355" r:id="rId45"/>
    <p:sldId id="780" r:id="rId46"/>
    <p:sldId id="422" r:id="rId47"/>
    <p:sldId id="314" r:id="rId48"/>
    <p:sldId id="307" r:id="rId49"/>
    <p:sldId id="416" r:id="rId50"/>
    <p:sldId id="844" r:id="rId51"/>
    <p:sldId id="317" r:id="rId52"/>
    <p:sldId id="845" r:id="rId53"/>
    <p:sldId id="846" r:id="rId54"/>
    <p:sldId id="419" r:id="rId55"/>
    <p:sldId id="848" r:id="rId56"/>
    <p:sldId id="417" r:id="rId57"/>
    <p:sldId id="420" r:id="rId58"/>
  </p:sldIdLst>
  <p:sldSz cx="9144000" cy="5143500" type="screen16x9"/>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116EE2-C50E-4E4E-9423-16C958CF94FC}">
          <p14:sldIdLst>
            <p14:sldId id="305"/>
          </p14:sldIdLst>
        </p14:section>
        <p14:section name="Intro to ML" id="{9D91F965-55F7-46E5-BAD9-EDEC7C8B6F12}">
          <p14:sldIdLst>
            <p14:sldId id="395"/>
            <p14:sldId id="396"/>
            <p14:sldId id="397"/>
            <p14:sldId id="363"/>
          </p14:sldIdLst>
        </p14:section>
        <p14:section name="ABCDE" id="{DDDC599F-2C02-42F2-BA98-CF320D270F82}">
          <p14:sldIdLst>
            <p14:sldId id="399"/>
            <p14:sldId id="406"/>
            <p14:sldId id="385"/>
            <p14:sldId id="400"/>
            <p14:sldId id="401"/>
            <p14:sldId id="402"/>
            <p14:sldId id="403"/>
            <p14:sldId id="413"/>
            <p14:sldId id="414"/>
            <p14:sldId id="398"/>
          </p14:sldIdLst>
        </p14:section>
        <p14:section name="RBS design" id="{B97F1267-BF36-4A9F-A061-ADAAF9565A18}">
          <p14:sldIdLst>
            <p14:sldId id="853"/>
            <p14:sldId id="869"/>
            <p14:sldId id="768"/>
            <p14:sldId id="771"/>
            <p14:sldId id="770"/>
            <p14:sldId id="778"/>
            <p14:sldId id="779"/>
            <p14:sldId id="781"/>
            <p14:sldId id="407"/>
            <p14:sldId id="782"/>
            <p14:sldId id="783"/>
            <p14:sldId id="868"/>
            <p14:sldId id="773"/>
            <p14:sldId id="772"/>
            <p14:sldId id="777"/>
            <p14:sldId id="784"/>
            <p14:sldId id="792"/>
            <p14:sldId id="872"/>
            <p14:sldId id="871"/>
          </p14:sldIdLst>
        </p14:section>
        <p14:section name="Re-imagine science" id="{CEA206ED-5469-47F5-A8CB-3706262B744E}">
          <p14:sldIdLst>
            <p14:sldId id="847"/>
            <p14:sldId id="377"/>
            <p14:sldId id="378"/>
            <p14:sldId id="415"/>
            <p14:sldId id="355"/>
            <p14:sldId id="780"/>
            <p14:sldId id="422"/>
            <p14:sldId id="314"/>
            <p14:sldId id="307"/>
            <p14:sldId id="416"/>
            <p14:sldId id="844"/>
            <p14:sldId id="317"/>
            <p14:sldId id="845"/>
            <p14:sldId id="846"/>
          </p14:sldIdLst>
        </p14:section>
        <p14:section name="Conclusion" id="{E5964DB6-68DF-406C-B557-931985251151}">
          <p14:sldIdLst>
            <p14:sldId id="419"/>
            <p14:sldId id="848"/>
            <p14:sldId id="417"/>
            <p14:sldId id="420"/>
          </p14:sldIdLst>
        </p14:section>
      </p14:sectionLst>
    </p:ext>
    <p:ext uri="{EFAFB233-063F-42B5-8137-9DF3F51BA10A}">
      <p15:sldGuideLst xmlns:p15="http://schemas.microsoft.com/office/powerpoint/2012/main">
        <p15:guide id="1" orient="horz" pos="1620">
          <p15:clr>
            <a:srgbClr val="A4A3A4"/>
          </p15:clr>
        </p15:guide>
        <p15:guide id="2" orient="horz" pos="599">
          <p15:clr>
            <a:srgbClr val="A4A3A4"/>
          </p15:clr>
        </p15:guide>
        <p15:guide id="3" pos="2880">
          <p15:clr>
            <a:srgbClr val="A4A3A4"/>
          </p15:clr>
        </p15:guide>
        <p15:guide id="4" pos="5602" userDrawn="1">
          <p15:clr>
            <a:srgbClr val="A4A3A4"/>
          </p15:clr>
        </p15:guide>
        <p15:guide id="5" pos="158"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BDC"/>
    <a:srgbClr val="00A9CE"/>
    <a:srgbClr val="001D3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2" autoAdjust="0"/>
    <p:restoredTop sz="87500" autoAdjust="0"/>
  </p:normalViewPr>
  <p:slideViewPr>
    <p:cSldViewPr showGuides="1">
      <p:cViewPr varScale="1">
        <p:scale>
          <a:sx n="98" d="100"/>
          <a:sy n="98" d="100"/>
        </p:scale>
        <p:origin x="112" y="72"/>
      </p:cViewPr>
      <p:guideLst>
        <p:guide orient="horz" pos="1620"/>
        <p:guide orient="horz" pos="599"/>
        <p:guide pos="2880"/>
        <p:guide pos="5602"/>
        <p:guide pos="15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118" d="100"/>
          <a:sy n="118" d="100"/>
        </p:scale>
        <p:origin x="4924" y="10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BBFA697C-5849-4DDF-A6C8-08E6893940F4}" type="datetimeFigureOut">
              <a:rPr lang="en-AU" smtClean="0"/>
              <a:pPr/>
              <a:t>9/11/2021</a:t>
            </a:fld>
            <a:endParaRPr lang="en-AU"/>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FD014AF-979A-46D9-9B43-4C67319580DA}" type="slidenum">
              <a:rPr lang="en-AU" smtClean="0"/>
              <a:pPr/>
              <a:t>‹#›</a:t>
            </a:fld>
            <a:endParaRPr lang="en-AU"/>
          </a:p>
        </p:txBody>
      </p:sp>
    </p:spTree>
    <p:extLst>
      <p:ext uri="{BB962C8B-B14F-4D97-AF65-F5344CB8AC3E}">
        <p14:creationId xmlns:p14="http://schemas.microsoft.com/office/powerpoint/2010/main" val="2514441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0992BC2-9435-4D31-AEB3-5D5877AD6447}" type="datetimeFigureOut">
              <a:rPr lang="en-AU" smtClean="0"/>
              <a:pPr/>
              <a:t>9/11/2021</a:t>
            </a:fld>
            <a:endParaRPr lang="en-AU"/>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9A496215-5E4C-414D-A8DB-C38AA7CF7C2A}" type="slidenum">
              <a:rPr lang="en-AU" smtClean="0"/>
              <a:pPr/>
              <a:t>‹#›</a:t>
            </a:fld>
            <a:endParaRPr lang="en-AU"/>
          </a:p>
        </p:txBody>
      </p:sp>
    </p:spTree>
    <p:extLst>
      <p:ext uri="{BB962C8B-B14F-4D97-AF65-F5344CB8AC3E}">
        <p14:creationId xmlns:p14="http://schemas.microsoft.com/office/powerpoint/2010/main" val="420318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a:t>
            </a:fld>
            <a:endParaRPr lang="en-AU"/>
          </a:p>
        </p:txBody>
      </p:sp>
    </p:spTree>
    <p:extLst>
      <p:ext uri="{BB962C8B-B14F-4D97-AF65-F5344CB8AC3E}">
        <p14:creationId xmlns:p14="http://schemas.microsoft.com/office/powerpoint/2010/main" val="2974491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are interested in climate models for which we have global simulation models and actual observations of the climate system. These observations can be at a very different time and space resolutions</a:t>
            </a:r>
          </a:p>
          <a:p>
            <a:pPr marL="171450" indent="-171450">
              <a:buFont typeface="Arial" panose="020B0604020202020204" pitchFamily="34" charset="0"/>
              <a:buChar char="•"/>
            </a:pPr>
            <a:r>
              <a:rPr lang="en-US" dirty="0"/>
              <a:t>We would like to model and propagate uncertainty on climate variables accurately by combining different sources of information in order to understand climate variability;  make predictions at different horizons and characterize the climate system. For example, what is the climate response to human action </a:t>
            </a:r>
          </a:p>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42</a:t>
            </a:fld>
            <a:endParaRPr lang="en-AU"/>
          </a:p>
        </p:txBody>
      </p:sp>
    </p:spTree>
    <p:extLst>
      <p:ext uri="{BB962C8B-B14F-4D97-AF65-F5344CB8AC3E}">
        <p14:creationId xmlns:p14="http://schemas.microsoft.com/office/powerpoint/2010/main" val="3546125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PlaceHolder 1"/>
          <p:cNvSpPr>
            <a:spLocks noGrp="1" noRot="1" noChangeAspect="1"/>
          </p:cNvSpPr>
          <p:nvPr>
            <p:ph type="sldImg"/>
          </p:nvPr>
        </p:nvSpPr>
        <p:spPr>
          <a:xfrm>
            <a:off x="90488" y="744538"/>
            <a:ext cx="6615112" cy="3721100"/>
          </a:xfrm>
          <a:prstGeom prst="rect">
            <a:avLst/>
          </a:prstGeom>
        </p:spPr>
      </p:sp>
      <p:sp>
        <p:nvSpPr>
          <p:cNvPr id="449" name="PlaceHolder 2"/>
          <p:cNvSpPr>
            <a:spLocks noGrp="1"/>
          </p:cNvSpPr>
          <p:nvPr>
            <p:ph type="body"/>
          </p:nvPr>
        </p:nvSpPr>
        <p:spPr>
          <a:xfrm>
            <a:off x="679680" y="4715280"/>
            <a:ext cx="5437080" cy="4465800"/>
          </a:xfrm>
          <a:prstGeom prst="rect">
            <a:avLst/>
          </a:prstGeom>
        </p:spPr>
        <p:txBody>
          <a:bodyPr lIns="0" tIns="0" rIns="0" bIns="0"/>
          <a:lstStyle/>
          <a:p>
            <a:pPr marL="216000" indent="-215280">
              <a:lnSpc>
                <a:spcPct val="100000"/>
              </a:lnSpc>
            </a:pPr>
            <a:r>
              <a:rPr lang="en-AU" sz="2000" b="0" strike="noStrike" spc="-1" dirty="0">
                <a:latin typeface="Arial"/>
              </a:rPr>
              <a:t>Recent events</a:t>
            </a:r>
          </a:p>
          <a:p>
            <a:pPr marL="216000" indent="-215280">
              <a:lnSpc>
                <a:spcPct val="100000"/>
              </a:lnSpc>
            </a:pPr>
            <a:r>
              <a:rPr lang="en-AU" sz="2000" b="0" strike="noStrike" spc="-1">
                <a:latin typeface="Arial"/>
              </a:rPr>
              <a:t>Disclaimer</a:t>
            </a:r>
          </a:p>
          <a:p>
            <a:pPr marL="216000" indent="-215280">
              <a:lnSpc>
                <a:spcPct val="100000"/>
              </a:lnSpc>
            </a:pPr>
            <a:r>
              <a:rPr lang="en-AU" sz="2000" b="0" strike="noStrike" spc="-1" dirty="0">
                <a:latin typeface="Arial"/>
              </a:rPr>
              <a:t>Contents</a:t>
            </a:r>
          </a:p>
        </p:txBody>
      </p:sp>
      <p:sp>
        <p:nvSpPr>
          <p:cNvPr id="450" name="CustomShape 3"/>
          <p:cNvSpPr/>
          <p:nvPr/>
        </p:nvSpPr>
        <p:spPr>
          <a:xfrm>
            <a:off x="3850560" y="9428760"/>
            <a:ext cx="2944440" cy="49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3BB05D4-C21B-497B-BD6F-69C17A3B9A4E}" type="slidenum">
              <a:rPr lang="en-AU" sz="1200" b="0" strike="noStrike" spc="-1">
                <a:solidFill>
                  <a:srgbClr val="000000"/>
                </a:solidFill>
                <a:latin typeface="Times New Roman"/>
              </a:rPr>
              <a:t>43</a:t>
            </a:fld>
            <a:endParaRPr lang="en-AU" sz="1200" b="0" strike="noStrike" spc="-1">
              <a:latin typeface="Arial"/>
            </a:endParaRPr>
          </a:p>
        </p:txBody>
      </p:sp>
    </p:spTree>
    <p:extLst>
      <p:ext uri="{BB962C8B-B14F-4D97-AF65-F5344CB8AC3E}">
        <p14:creationId xmlns:p14="http://schemas.microsoft.com/office/powerpoint/2010/main" val="886429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CSIRO</a:t>
            </a:r>
            <a:r>
              <a:rPr lang="en-AU" baseline="0" dirty="0"/>
              <a:t> has invested in another Future Science Platform on Synthetic Biology.</a:t>
            </a:r>
          </a:p>
          <a:p>
            <a:endParaRPr lang="en-AU" dirty="0"/>
          </a:p>
          <a:p>
            <a:r>
              <a:rPr lang="en-AU" dirty="0"/>
              <a:t>The specific problem</a:t>
            </a:r>
            <a:r>
              <a:rPr lang="en-AU" baseline="0" dirty="0"/>
              <a:t> we address is to increase the expression of a particular gene by changing the sequence that regulates the gene expression.</a:t>
            </a:r>
          </a:p>
          <a:p>
            <a:r>
              <a:rPr lang="en-AU" baseline="0" dirty="0"/>
              <a:t>There are two regions which regulates expression, the promotor, and the ribosomal binding site (RBS).</a:t>
            </a:r>
            <a:endParaRPr lang="en-AU" dirty="0"/>
          </a:p>
          <a:p>
            <a:endParaRPr lang="en-AU" dirty="0"/>
          </a:p>
          <a:p>
            <a:r>
              <a:rPr lang="en-AU" dirty="0"/>
              <a:t>There are two machine learning components</a:t>
            </a:r>
            <a:r>
              <a:rPr lang="en-AU" baseline="0" dirty="0"/>
              <a:t> (for two different MLAI tasks):</a:t>
            </a:r>
          </a:p>
          <a:p>
            <a:endParaRPr lang="en-AU" baseline="0" dirty="0"/>
          </a:p>
          <a:p>
            <a:pPr marL="228600" indent="-228600">
              <a:buAutoNum type="arabicPeriod"/>
            </a:pPr>
            <a:r>
              <a:rPr lang="en-AU" baseline="0" dirty="0"/>
              <a:t>Regression. Gaussian process to do regression from RBS to TIR. </a:t>
            </a:r>
            <a:br>
              <a:rPr lang="en-AU" baseline="0" dirty="0"/>
            </a:br>
            <a:r>
              <a:rPr lang="en-AU" baseline="0" dirty="0"/>
              <a:t>In other words, for a given RBS sequence, predict TIR (the amount of gene expressed / how green it glows)</a:t>
            </a:r>
            <a:br>
              <a:rPr lang="en-AU" baseline="0" dirty="0"/>
            </a:br>
            <a:r>
              <a:rPr lang="en-AU" baseline="0" dirty="0"/>
              <a:t>A GP provides the mean as well as the predictive uncertainty. </a:t>
            </a:r>
            <a:br>
              <a:rPr lang="en-AU" baseline="0" dirty="0"/>
            </a:br>
            <a:r>
              <a:rPr lang="en-AU" baseline="0" dirty="0"/>
              <a:t>This is shown in the plots by the dark blue line and the light blue shaded area. Note that the true function is orange (and unknown)</a:t>
            </a:r>
            <a:br>
              <a:rPr lang="en-AU" baseline="0" dirty="0"/>
            </a:br>
            <a:endParaRPr lang="en-AU" baseline="0" dirty="0"/>
          </a:p>
          <a:p>
            <a:pPr marL="228600" indent="-228600">
              <a:buAutoNum type="arabicPeriod"/>
            </a:pPr>
            <a:r>
              <a:rPr lang="en-AU" baseline="0" dirty="0"/>
              <a:t>Adaptive Design. We want to propose designs that maximise the value of the TIR (how green?). </a:t>
            </a:r>
            <a:br>
              <a:rPr lang="en-AU" baseline="0" dirty="0"/>
            </a:br>
            <a:r>
              <a:rPr lang="en-AU" baseline="0" dirty="0"/>
              <a:t>The upper confidence bound algorithm trades off exploration and exploitation. </a:t>
            </a:r>
            <a:br>
              <a:rPr lang="en-AU" baseline="0" dirty="0"/>
            </a:br>
            <a:r>
              <a:rPr lang="en-AU" baseline="0" dirty="0"/>
              <a:t>The two plots show one step of the algorithm. </a:t>
            </a:r>
            <a:br>
              <a:rPr lang="en-AU" baseline="0" dirty="0"/>
            </a:br>
            <a:r>
              <a:rPr lang="en-AU" baseline="0" dirty="0"/>
              <a:t>In the left plot, we select the green point, which has very high uncertainty (note broad confidence region). </a:t>
            </a:r>
            <a:br>
              <a:rPr lang="en-AU" baseline="0" dirty="0"/>
            </a:br>
            <a:r>
              <a:rPr lang="en-AU" baseline="0" dirty="0"/>
              <a:t>When we measure the value (shown on the right), we see that it is very low, and hence our regressor (the GP) updates its predictions.</a:t>
            </a:r>
            <a:br>
              <a:rPr lang="en-AU" baseline="0" dirty="0"/>
            </a:br>
            <a:r>
              <a:rPr lang="en-AU" baseline="0" dirty="0"/>
              <a:t>This leads to the next round where we select a different test point.</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46</a:t>
            </a:fld>
            <a:endParaRPr lang="en-AU"/>
          </a:p>
        </p:txBody>
      </p:sp>
    </p:spTree>
    <p:extLst>
      <p:ext uri="{BB962C8B-B14F-4D97-AF65-F5344CB8AC3E}">
        <p14:creationId xmlns:p14="http://schemas.microsoft.com/office/powerpoint/2010/main" val="2561250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49</a:t>
            </a:fld>
            <a:endParaRPr lang="en-AU"/>
          </a:p>
        </p:txBody>
      </p:sp>
    </p:spTree>
    <p:extLst>
      <p:ext uri="{BB962C8B-B14F-4D97-AF65-F5344CB8AC3E}">
        <p14:creationId xmlns:p14="http://schemas.microsoft.com/office/powerpoint/2010/main" val="1463005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50</a:t>
            </a:fld>
            <a:endParaRPr lang="en-AU"/>
          </a:p>
        </p:txBody>
      </p:sp>
    </p:spTree>
    <p:extLst>
      <p:ext uri="{BB962C8B-B14F-4D97-AF65-F5344CB8AC3E}">
        <p14:creationId xmlns:p14="http://schemas.microsoft.com/office/powerpoint/2010/main" val="3431211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RNA fold</a:t>
            </a:r>
          </a:p>
        </p:txBody>
      </p:sp>
      <p:sp>
        <p:nvSpPr>
          <p:cNvPr id="4" name="Slide Number Placeholder 3"/>
          <p:cNvSpPr>
            <a:spLocks noGrp="1"/>
          </p:cNvSpPr>
          <p:nvPr>
            <p:ph type="sldNum" sz="quarter" idx="5"/>
          </p:nvPr>
        </p:nvSpPr>
        <p:spPr/>
        <p:txBody>
          <a:bodyPr/>
          <a:lstStyle/>
          <a:p>
            <a:fld id="{9A496215-5E4C-414D-A8DB-C38AA7CF7C2A}" type="slidenum">
              <a:rPr lang="en-AU" smtClean="0"/>
              <a:pPr/>
              <a:t>20</a:t>
            </a:fld>
            <a:endParaRPr lang="en-AU"/>
          </a:p>
        </p:txBody>
      </p:sp>
    </p:spTree>
    <p:extLst>
      <p:ext uri="{BB962C8B-B14F-4D97-AF65-F5344CB8AC3E}">
        <p14:creationId xmlns:p14="http://schemas.microsoft.com/office/powerpoint/2010/main" val="1981401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CSIRO</a:t>
            </a:r>
            <a:r>
              <a:rPr lang="en-AU" baseline="0" dirty="0"/>
              <a:t> has invested in another Future Science Platform on Synthetic Biology.</a:t>
            </a:r>
          </a:p>
          <a:p>
            <a:r>
              <a:rPr lang="en-AU" baseline="0" dirty="0"/>
              <a:t>(read slide for rest)</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27</a:t>
            </a:fld>
            <a:endParaRPr lang="en-AU"/>
          </a:p>
        </p:txBody>
      </p:sp>
    </p:spTree>
    <p:extLst>
      <p:ext uri="{BB962C8B-B14F-4D97-AF65-F5344CB8AC3E}">
        <p14:creationId xmlns:p14="http://schemas.microsoft.com/office/powerpoint/2010/main" val="3317472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FACS-SEQ</a:t>
            </a:r>
          </a:p>
        </p:txBody>
      </p:sp>
      <p:sp>
        <p:nvSpPr>
          <p:cNvPr id="4" name="Slide Number Placeholder 3"/>
          <p:cNvSpPr>
            <a:spLocks noGrp="1"/>
          </p:cNvSpPr>
          <p:nvPr>
            <p:ph type="sldNum" sz="quarter" idx="5"/>
          </p:nvPr>
        </p:nvSpPr>
        <p:spPr/>
        <p:txBody>
          <a:bodyPr/>
          <a:lstStyle/>
          <a:p>
            <a:fld id="{9A496215-5E4C-414D-A8DB-C38AA7CF7C2A}" type="slidenum">
              <a:rPr lang="en-AU" smtClean="0"/>
              <a:pPr/>
              <a:t>28</a:t>
            </a:fld>
            <a:endParaRPr lang="en-AU"/>
          </a:p>
        </p:txBody>
      </p:sp>
    </p:spTree>
    <p:extLst>
      <p:ext uri="{BB962C8B-B14F-4D97-AF65-F5344CB8AC3E}">
        <p14:creationId xmlns:p14="http://schemas.microsoft.com/office/powerpoint/2010/main" val="1697849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9A496215-5E4C-414D-A8DB-C38AA7CF7C2A}" type="slidenum">
              <a:rPr lang="en-AU" smtClean="0"/>
              <a:pPr/>
              <a:t>29</a:t>
            </a:fld>
            <a:endParaRPr lang="en-AU"/>
          </a:p>
        </p:txBody>
      </p:sp>
    </p:spTree>
    <p:extLst>
      <p:ext uri="{BB962C8B-B14F-4D97-AF65-F5344CB8AC3E}">
        <p14:creationId xmlns:p14="http://schemas.microsoft.com/office/powerpoint/2010/main" val="4125883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BE98B4F-D4BF-F648-8D33-42AE42BE2EF8}" type="slidenum">
              <a:rPr lang="en-CN" smtClean="0"/>
              <a:t>33</a:t>
            </a:fld>
            <a:endParaRPr lang="en-CN"/>
          </a:p>
        </p:txBody>
      </p:sp>
    </p:spTree>
    <p:extLst>
      <p:ext uri="{BB962C8B-B14F-4D97-AF65-F5344CB8AC3E}">
        <p14:creationId xmlns:p14="http://schemas.microsoft.com/office/powerpoint/2010/main" val="305482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35</a:t>
            </a:fld>
            <a:endParaRPr lang="en-AU"/>
          </a:p>
        </p:txBody>
      </p:sp>
    </p:spTree>
    <p:extLst>
      <p:ext uri="{BB962C8B-B14F-4D97-AF65-F5344CB8AC3E}">
        <p14:creationId xmlns:p14="http://schemas.microsoft.com/office/powerpoint/2010/main" val="1443051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37</a:t>
            </a:fld>
            <a:endParaRPr lang="en-AU"/>
          </a:p>
        </p:txBody>
      </p:sp>
    </p:spTree>
    <p:extLst>
      <p:ext uri="{BB962C8B-B14F-4D97-AF65-F5344CB8AC3E}">
        <p14:creationId xmlns:p14="http://schemas.microsoft.com/office/powerpoint/2010/main" val="2411410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There are some open questions and considerations around this ML task:</a:t>
            </a:r>
          </a:p>
          <a:p>
            <a:pPr marL="171450" indent="-171450">
              <a:buFontTx/>
              <a:buChar char="-"/>
            </a:pPr>
            <a:r>
              <a:rPr lang="en-AU" baseline="0" dirty="0"/>
              <a:t>Astronomy images are mostly noise</a:t>
            </a:r>
          </a:p>
          <a:p>
            <a:pPr marL="171450" indent="-171450">
              <a:buFontTx/>
              <a:buChar char="-"/>
            </a:pPr>
            <a:r>
              <a:rPr lang="en-AU" baseline="0" dirty="0"/>
              <a:t>Questions around how do we </a:t>
            </a:r>
            <a:r>
              <a:rPr lang="en-AU" baseline="0" dirty="0" err="1"/>
              <a:t>preprocess</a:t>
            </a:r>
            <a:r>
              <a:rPr lang="en-AU" baseline="0" dirty="0"/>
              <a:t> the image, so that the features are seen by the network.  Astronomical images can have both bright and faint features. </a:t>
            </a:r>
          </a:p>
          <a:p>
            <a:pPr marL="171450" indent="-171450">
              <a:buFontTx/>
              <a:buChar char="-"/>
            </a:pPr>
            <a:r>
              <a:rPr lang="en-AU" baseline="0" dirty="0"/>
              <a:t>Questions around whether to use supervised or unsupervised techniques. Do not have labels for all data of course – from RGZ project we have labels for 177k galaxies. Have project using unsupervised self-organised maps to do the radio source component grouping. Showing promise. </a:t>
            </a:r>
          </a:p>
          <a:p>
            <a:pPr marL="171450" indent="-171450">
              <a:buFontTx/>
              <a:buChar char="-"/>
            </a:pPr>
            <a:r>
              <a:rPr lang="en-AU" baseline="0" dirty="0"/>
              <a:t>Can we apply transfer learning? Train on one radio dataset and use the model on another dataset? Telescopes have different properties such as resolution and sensitivity, and observe at different frequencies. </a:t>
            </a:r>
          </a:p>
        </p:txBody>
      </p:sp>
      <p:sp>
        <p:nvSpPr>
          <p:cNvPr id="4" name="Slide Number Placeholder 3"/>
          <p:cNvSpPr>
            <a:spLocks noGrp="1"/>
          </p:cNvSpPr>
          <p:nvPr>
            <p:ph type="sldNum" sz="quarter" idx="5"/>
          </p:nvPr>
        </p:nvSpPr>
        <p:spPr/>
        <p:txBody>
          <a:bodyPr/>
          <a:lstStyle/>
          <a:p>
            <a:fld id="{9A496215-5E4C-414D-A8DB-C38AA7CF7C2A}" type="slidenum">
              <a:rPr lang="en-AU" smtClean="0"/>
              <a:pPr/>
              <a:t>39</a:t>
            </a:fld>
            <a:endParaRPr lang="en-AU"/>
          </a:p>
        </p:txBody>
      </p:sp>
    </p:spTree>
    <p:extLst>
      <p:ext uri="{BB962C8B-B14F-4D97-AF65-F5344CB8AC3E}">
        <p14:creationId xmlns:p14="http://schemas.microsoft.com/office/powerpoint/2010/main" val="1348052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Tree>
    <p:extLst>
      <p:ext uri="{BB962C8B-B14F-4D97-AF65-F5344CB8AC3E}">
        <p14:creationId xmlns:p14="http://schemas.microsoft.com/office/powerpoint/2010/main" val="1775978711"/>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1620" userDrawn="1">
          <p15:clr>
            <a:srgbClr val="FBAE40"/>
          </p15:clr>
        </p15:guide>
        <p15:guide id="3" pos="5602" userDrawn="1">
          <p15:clr>
            <a:srgbClr val="FBAE40"/>
          </p15:clr>
        </p15:guide>
        <p15:guide id="4" pos="15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224472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64538494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060657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272121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7" name="Picture 6">
            <a:extLst>
              <a:ext uri="{FF2B5EF4-FFF2-40B4-BE49-F238E27FC236}">
                <a16:creationId xmlns:a16="http://schemas.microsoft.com/office/drawing/2014/main" id="{B6B0BF06-28AD-4AE0-B95F-477AF982B2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232146531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40E9F-1680-46D9-A966-C00787EC8D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Tree>
    <p:extLst>
      <p:ext uri="{BB962C8B-B14F-4D97-AF65-F5344CB8AC3E}">
        <p14:creationId xmlns:p14="http://schemas.microsoft.com/office/powerpoint/2010/main" val="3214813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71330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74209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96000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563177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63885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93824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4123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46" name="Picture 45"/>
          <p:cNvPicPr>
            <a:picLocks noChangeAspect="1"/>
          </p:cNvPicPr>
          <p:nvPr userDrawn="1"/>
        </p:nvPicPr>
        <p:blipFill>
          <a:blip r:embed="rId2"/>
          <a:stretch>
            <a:fillRect/>
          </a:stretch>
        </p:blipFill>
        <p:spPr>
          <a:xfrm>
            <a:off x="251520" y="267494"/>
            <a:ext cx="720080" cy="720080"/>
          </a:xfrm>
          <a:prstGeom prst="rect">
            <a:avLst/>
          </a:prstGeom>
        </p:spPr>
      </p:pic>
    </p:spTree>
    <p:extLst>
      <p:ext uri="{BB962C8B-B14F-4D97-AF65-F5344CB8AC3E}">
        <p14:creationId xmlns:p14="http://schemas.microsoft.com/office/powerpoint/2010/main" val="463021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43" name="Picture 42"/>
          <p:cNvPicPr>
            <a:picLocks noChangeAspect="1"/>
          </p:cNvPicPr>
          <p:nvPr userDrawn="1"/>
        </p:nvPicPr>
        <p:blipFill>
          <a:blip r:embed="rId2"/>
          <a:stretch>
            <a:fillRect/>
          </a:stretch>
        </p:blipFill>
        <p:spPr>
          <a:xfrm>
            <a:off x="251520" y="267494"/>
            <a:ext cx="720080" cy="720080"/>
          </a:xfrm>
          <a:prstGeom prst="rect">
            <a:avLst/>
          </a:prstGeom>
        </p:spPr>
      </p:pic>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dirty="0"/>
          </a:p>
        </p:txBody>
      </p:sp>
    </p:spTree>
    <p:extLst>
      <p:ext uri="{BB962C8B-B14F-4D97-AF65-F5344CB8AC3E}">
        <p14:creationId xmlns:p14="http://schemas.microsoft.com/office/powerpoint/2010/main" val="463021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Tree>
    <p:extLst>
      <p:ext uri="{BB962C8B-B14F-4D97-AF65-F5344CB8AC3E}">
        <p14:creationId xmlns:p14="http://schemas.microsoft.com/office/powerpoint/2010/main" val="294196142"/>
      </p:ext>
    </p:extLst>
  </p:cSld>
  <p:clrMapOvr>
    <a:masterClrMapping/>
  </p:clrMapOvr>
  <p:extLst>
    <p:ext uri="{DCECCB84-F9BA-43D5-87BE-67443E8EF086}">
      <p15:sldGuideLst xmlns:p15="http://schemas.microsoft.com/office/powerpoint/2012/main">
        <p15:guide id="1" pos="158" userDrawn="1">
          <p15:clr>
            <a:srgbClr val="FBAE40"/>
          </p15:clr>
        </p15:guide>
        <p15:guide id="2" orient="horz" pos="1620">
          <p15:clr>
            <a:srgbClr val="FBAE40"/>
          </p15:clr>
        </p15:guide>
        <p15:guide id="3" pos="2880" userDrawn="1">
          <p15:clr>
            <a:srgbClr val="FBAE40"/>
          </p15:clr>
        </p15:guide>
        <p15:guide id="4" pos="560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1331640" y="95294"/>
            <a:ext cx="7202760" cy="554831"/>
          </a:xfrm>
        </p:spPr>
        <p:txBody>
          <a:bodyPr/>
          <a:lstStyle/>
          <a:p>
            <a:r>
              <a:rPr lang="en-US" dirty="0"/>
              <a:t>Click to edit Master title style</a:t>
            </a:r>
            <a:endParaRPr lang="en-AU" dirty="0"/>
          </a:p>
        </p:txBody>
      </p:sp>
      <p:sp>
        <p:nvSpPr>
          <p:cNvPr id="10" name="Text Placeholder 9">
            <a:extLst>
              <a:ext uri="{FF2B5EF4-FFF2-40B4-BE49-F238E27FC236}">
                <a16:creationId xmlns:a16="http://schemas.microsoft.com/office/drawing/2014/main" id="{8D9E5F16-3C2F-4E39-B5B2-6C12DE3F7CF2}"/>
              </a:ext>
            </a:extLst>
          </p:cNvPr>
          <p:cNvSpPr>
            <a:spLocks noGrp="1"/>
          </p:cNvSpPr>
          <p:nvPr>
            <p:ph type="body" sz="quarter" idx="10" hasCustomPrompt="1"/>
          </p:nvPr>
        </p:nvSpPr>
        <p:spPr>
          <a:xfrm>
            <a:off x="419100" y="741392"/>
            <a:ext cx="8115300" cy="333375"/>
          </a:xfrm>
        </p:spPr>
        <p:txBody>
          <a:bodyPr/>
          <a:lstStyle>
            <a:lvl1pPr marL="0" indent="0">
              <a:buNone/>
              <a:defRPr b="1">
                <a:solidFill>
                  <a:schemeClr val="accent1">
                    <a:lumMod val="50000"/>
                  </a:schemeClr>
                </a:solidFill>
              </a:defRPr>
            </a:lvl1pPr>
          </a:lstStyle>
          <a:p>
            <a:pPr lvl="0"/>
            <a:r>
              <a:rPr lang="en-US" dirty="0"/>
              <a:t>Subheading</a:t>
            </a:r>
            <a:endParaRPr lang="en-AU" dirty="0"/>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419100" y="1257301"/>
            <a:ext cx="8115300" cy="3086100"/>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350">
                <a:solidFill>
                  <a:schemeClr val="tx1"/>
                </a:solidFill>
              </a:defRPr>
            </a:lvl4pPr>
            <a:lvl5pPr marL="942975" indent="-200025">
              <a:defRPr sz="135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209178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21843299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pic>
        <p:nvPicPr>
          <p:cNvPr id="9" name="Picture 8"/>
          <p:cNvPicPr>
            <a:picLocks noChangeAspect="1"/>
          </p:cNvPicPr>
          <p:nvPr userDrawn="1"/>
        </p:nvPicPr>
        <p:blipFill>
          <a:blip r:embed="rId2"/>
          <a:stretch>
            <a:fillRect/>
          </a:stretch>
        </p:blipFill>
        <p:spPr>
          <a:xfrm>
            <a:off x="8181552" y="4177358"/>
            <a:ext cx="720080" cy="720080"/>
          </a:xfrm>
          <a:prstGeom prst="rect">
            <a:avLst/>
          </a:prstGeom>
        </p:spPr>
      </p:pic>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Tree>
    <p:extLst>
      <p:ext uri="{BB962C8B-B14F-4D97-AF65-F5344CB8AC3E}">
        <p14:creationId xmlns:p14="http://schemas.microsoft.com/office/powerpoint/2010/main" val="51811049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Tree>
    <p:extLst>
      <p:ext uri="{BB962C8B-B14F-4D97-AF65-F5344CB8AC3E}">
        <p14:creationId xmlns:p14="http://schemas.microsoft.com/office/powerpoint/2010/main" val="72904045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196403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142574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3239332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8416861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650663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44168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E5EA4BEA-90AA-46F4-829C-BDC63E08AE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09831" y="411510"/>
            <a:ext cx="4324338" cy="4320480"/>
          </a:xfrm>
          <a:prstGeom prst="rect">
            <a:avLst/>
          </a:prstGeom>
        </p:spPr>
      </p:pic>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9" name="Picture 8"/>
          <p:cNvPicPr>
            <a:picLocks noChangeAspect="1"/>
          </p:cNvPicPr>
          <p:nvPr userDrawn="1"/>
        </p:nvPicPr>
        <p:blipFill>
          <a:blip r:embed="rId3"/>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Tree>
    <p:extLst>
      <p:ext uri="{BB962C8B-B14F-4D97-AF65-F5344CB8AC3E}">
        <p14:creationId xmlns:p14="http://schemas.microsoft.com/office/powerpoint/2010/main" val="1384399025"/>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4656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2744884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43388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726317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7458952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5" name="Picture 4">
            <a:extLst>
              <a:ext uri="{FF2B5EF4-FFF2-40B4-BE49-F238E27FC236}">
                <a16:creationId xmlns:a16="http://schemas.microsoft.com/office/drawing/2014/main" id="{8ED2A108-B854-40BC-AA72-4E9E7C74E58A}"/>
              </a:ext>
            </a:extLst>
          </p:cNvPr>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11206669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7628AE86-1CD5-4E73-826D-CE2783C6AC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5063226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pic>
        <p:nvPicPr>
          <p:cNvPr id="7" name="Picture 6">
            <a:extLst>
              <a:ext uri="{FF2B5EF4-FFF2-40B4-BE49-F238E27FC236}">
                <a16:creationId xmlns:a16="http://schemas.microsoft.com/office/drawing/2014/main" id="{E6293303-2843-4D52-97D9-AF77676C9C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2621014604"/>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98920DF2-0C7F-4A3B-9BAF-D692009CA0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pic>
        <p:nvPicPr>
          <p:cNvPr id="10" name="Picture 9">
            <a:extLst>
              <a:ext uri="{FF2B5EF4-FFF2-40B4-BE49-F238E27FC236}">
                <a16:creationId xmlns:a16="http://schemas.microsoft.com/office/drawing/2014/main" id="{302589A1-48A8-4C4C-9006-4BAA8009E45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411760" y="413437"/>
            <a:ext cx="4320480" cy="4316625"/>
          </a:xfrm>
          <a:prstGeom prst="rect">
            <a:avLst/>
          </a:prstGeom>
        </p:spPr>
      </p:pic>
    </p:spTree>
    <p:extLst>
      <p:ext uri="{BB962C8B-B14F-4D97-AF65-F5344CB8AC3E}">
        <p14:creationId xmlns:p14="http://schemas.microsoft.com/office/powerpoint/2010/main" val="61327084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6908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8096133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115323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932665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011801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973959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554827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183587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42475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533576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7625945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98274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242697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130666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828722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458469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CA54D81D-7CFA-4E8D-924E-F049F52C1B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34640700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2" name="Title 1"/>
          <p:cNvSpPr>
            <a:spLocks noGrp="1"/>
          </p:cNvSpPr>
          <p:nvPr>
            <p:ph type="title"/>
          </p:nvPr>
        </p:nvSpPr>
        <p:spPr>
          <a:xfrm>
            <a:off x="251520" y="1136676"/>
            <a:ext cx="3672408" cy="639365"/>
          </a:xfrm>
        </p:spPr>
        <p:txBody>
          <a:bodyPr/>
          <a:lstStyle/>
          <a:p>
            <a:r>
              <a:rPr lang="en-US" dirty="0"/>
              <a:t>Click to edit Master title style</a:t>
            </a:r>
            <a:endParaRPr lang="en-AU" dirty="0"/>
          </a:p>
        </p:txBody>
      </p:sp>
      <p:pic>
        <p:nvPicPr>
          <p:cNvPr id="8" name="Picture 7">
            <a:extLst>
              <a:ext uri="{FF2B5EF4-FFF2-40B4-BE49-F238E27FC236}">
                <a16:creationId xmlns:a16="http://schemas.microsoft.com/office/drawing/2014/main" id="{DBF62FF1-8277-4CEC-A22F-7E8130E254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29259568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1331640" y="95294"/>
            <a:ext cx="7202760" cy="554831"/>
          </a:xfrm>
        </p:spPr>
        <p:txBody>
          <a:bodyPr/>
          <a:lstStyle/>
          <a:p>
            <a:r>
              <a:rPr lang="en-US" dirty="0"/>
              <a:t>Click to edit Master title style</a:t>
            </a:r>
            <a:endParaRPr lang="en-AU" dirty="0"/>
          </a:p>
        </p:txBody>
      </p:sp>
      <p:sp>
        <p:nvSpPr>
          <p:cNvPr id="10" name="Text Placeholder 9">
            <a:extLst>
              <a:ext uri="{FF2B5EF4-FFF2-40B4-BE49-F238E27FC236}">
                <a16:creationId xmlns:a16="http://schemas.microsoft.com/office/drawing/2014/main" id="{8D9E5F16-3C2F-4E39-B5B2-6C12DE3F7CF2}"/>
              </a:ext>
            </a:extLst>
          </p:cNvPr>
          <p:cNvSpPr>
            <a:spLocks noGrp="1"/>
          </p:cNvSpPr>
          <p:nvPr>
            <p:ph type="body" sz="quarter" idx="10" hasCustomPrompt="1"/>
          </p:nvPr>
        </p:nvSpPr>
        <p:spPr>
          <a:xfrm>
            <a:off x="419100" y="741392"/>
            <a:ext cx="8115300" cy="333375"/>
          </a:xfrm>
        </p:spPr>
        <p:txBody>
          <a:bodyPr/>
          <a:lstStyle>
            <a:lvl1pPr marL="0" indent="0">
              <a:buNone/>
              <a:defRPr b="1">
                <a:solidFill>
                  <a:schemeClr val="accent1">
                    <a:lumMod val="50000"/>
                  </a:schemeClr>
                </a:solidFill>
              </a:defRPr>
            </a:lvl1pPr>
          </a:lstStyle>
          <a:p>
            <a:pPr lvl="0"/>
            <a:r>
              <a:rPr lang="en-US" dirty="0"/>
              <a:t>Subheading</a:t>
            </a:r>
            <a:endParaRPr lang="en-AU" dirty="0"/>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419100" y="1257301"/>
            <a:ext cx="8115300" cy="3086100"/>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350">
                <a:solidFill>
                  <a:schemeClr val="tx1"/>
                </a:solidFill>
              </a:defRPr>
            </a:lvl4pPr>
            <a:lvl5pPr marL="942975" indent="-200025">
              <a:defRPr sz="135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94649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10" name="Picture 9">
            <a:extLst>
              <a:ext uri="{FF2B5EF4-FFF2-40B4-BE49-F238E27FC236}">
                <a16:creationId xmlns:a16="http://schemas.microsoft.com/office/drawing/2014/main" id="{F7785B6E-E88B-43F0-AF0F-FE873692AB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4127032755"/>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pic>
        <p:nvPicPr>
          <p:cNvPr id="10" name="Picture 9">
            <a:extLst>
              <a:ext uri="{FF2B5EF4-FFF2-40B4-BE49-F238E27FC236}">
                <a16:creationId xmlns:a16="http://schemas.microsoft.com/office/drawing/2014/main" id="{F8FF943A-2EFE-4939-9416-AA45E8893D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389864126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10" name="Picture 9">
            <a:extLst>
              <a:ext uri="{FF2B5EF4-FFF2-40B4-BE49-F238E27FC236}">
                <a16:creationId xmlns:a16="http://schemas.microsoft.com/office/drawing/2014/main" id="{3CA196B7-7271-40B8-B951-8FDD29916E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267494"/>
            <a:ext cx="1522745" cy="720000"/>
          </a:xfrm>
          <a:prstGeom prst="rect">
            <a:avLst/>
          </a:prstGeom>
        </p:spPr>
      </p:pic>
    </p:spTree>
    <p:extLst>
      <p:ext uri="{BB962C8B-B14F-4D97-AF65-F5344CB8AC3E}">
        <p14:creationId xmlns:p14="http://schemas.microsoft.com/office/powerpoint/2010/main" val="158527824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17464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464663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112482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587599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348174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181558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6684997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81944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906382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006384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984940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986DC4BE-CEEE-431B-9F14-9C57722140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2082113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983121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6984776"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5" name="Picture 4">
            <a:extLst>
              <a:ext uri="{FF2B5EF4-FFF2-40B4-BE49-F238E27FC236}">
                <a16:creationId xmlns:a16="http://schemas.microsoft.com/office/drawing/2014/main" id="{4F794113-D310-44FA-B463-B20C679AB5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11472216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10" name="Picture 9">
            <a:extLst>
              <a:ext uri="{FF2B5EF4-FFF2-40B4-BE49-F238E27FC236}">
                <a16:creationId xmlns:a16="http://schemas.microsoft.com/office/drawing/2014/main" id="{3D0E9AAB-FD72-2643-BFC4-B94B291F6B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995267253"/>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pic>
        <p:nvPicPr>
          <p:cNvPr id="10" name="Picture 9">
            <a:extLst>
              <a:ext uri="{FF2B5EF4-FFF2-40B4-BE49-F238E27FC236}">
                <a16:creationId xmlns:a16="http://schemas.microsoft.com/office/drawing/2014/main" id="{A3B9622D-F19E-432D-860A-326029CCE7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737235371"/>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E5EA4BEA-90AA-46F4-829C-BDC63E08AE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09831" y="411510"/>
            <a:ext cx="4324338" cy="4320480"/>
          </a:xfrm>
          <a:prstGeom prst="rect">
            <a:avLst/>
          </a:prstGeom>
        </p:spPr>
      </p:pic>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Tree>
    <p:extLst>
      <p:ext uri="{BB962C8B-B14F-4D97-AF65-F5344CB8AC3E}">
        <p14:creationId xmlns:p14="http://schemas.microsoft.com/office/powerpoint/2010/main" val="1078919717"/>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75278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6555916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981370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172253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14976071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50588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0471223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9510724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3512395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6193398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539525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943955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7753854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917595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1805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10" name="Picture 9">
            <a:extLst>
              <a:ext uri="{FF2B5EF4-FFF2-40B4-BE49-F238E27FC236}">
                <a16:creationId xmlns:a16="http://schemas.microsoft.com/office/drawing/2014/main" id="{E16B03B6-C4D9-4B46-A461-4BD384CE3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46865231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880320"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dirty="0"/>
          </a:p>
        </p:txBody>
      </p:sp>
      <p:pic>
        <p:nvPicPr>
          <p:cNvPr id="10" name="Picture 9">
            <a:extLst>
              <a:ext uri="{FF2B5EF4-FFF2-40B4-BE49-F238E27FC236}">
                <a16:creationId xmlns:a16="http://schemas.microsoft.com/office/drawing/2014/main" id="{9CF8021B-8237-44DA-97CC-7AE087B0EF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31041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6192549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8" name="Picture 7">
            <a:extLst>
              <a:ext uri="{FF2B5EF4-FFF2-40B4-BE49-F238E27FC236}">
                <a16:creationId xmlns:a16="http://schemas.microsoft.com/office/drawing/2014/main" id="{C9FD9A8B-B204-4EC3-9CD2-BA2AD366ED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87954822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3096344"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pic>
        <p:nvPicPr>
          <p:cNvPr id="10" name="Picture 9">
            <a:extLst>
              <a:ext uri="{FF2B5EF4-FFF2-40B4-BE49-F238E27FC236}">
                <a16:creationId xmlns:a16="http://schemas.microsoft.com/office/drawing/2014/main" id="{506C1F87-268D-4E82-9F10-8C710E20EE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17928085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5940152" y="582251"/>
            <a:ext cx="2961480" cy="138499"/>
          </a:xfrm>
          <a:prstGeom prst="rect">
            <a:avLst/>
          </a:prstGeom>
        </p:spPr>
        <p:txBody>
          <a:bodyPr wrap="square" lIns="0" tIns="0" rIns="0" bIns="0">
            <a:spAutoFit/>
          </a:bodyPr>
          <a:lstStyle/>
          <a:p>
            <a:pPr algn="r">
              <a:lnSpc>
                <a:spcPct val="90000"/>
              </a:lnSpc>
            </a:pPr>
            <a:r>
              <a:rPr lang="en-AU" sz="1000" dirty="0">
                <a:solidFill>
                  <a:schemeClr val="bg1"/>
                </a:solidFill>
              </a:rPr>
              <a:t>Australia’s Pre-eminent National Science Organization</a:t>
            </a:r>
          </a:p>
        </p:txBody>
      </p:sp>
      <p:pic>
        <p:nvPicPr>
          <p:cNvPr id="13" name="Picture 12">
            <a:extLst>
              <a:ext uri="{FF2B5EF4-FFF2-40B4-BE49-F238E27FC236}">
                <a16:creationId xmlns:a16="http://schemas.microsoft.com/office/drawing/2014/main" id="{8E9876AC-9600-4B4D-B446-34DCB05E2B8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4170341308"/>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1358576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7479627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00631294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7230464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01047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11022428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050401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image" Target="../media/image1.emf"/><Relationship Id="rId2" Type="http://schemas.openxmlformats.org/officeDocument/2006/relationships/slideLayout" Target="../slideLayouts/slideLayout22.xml"/><Relationship Id="rId16"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theme" Target="../theme/theme3.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image" Target="../media/image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image" Target="../media/image3.emf"/><Relationship Id="rId2" Type="http://schemas.openxmlformats.org/officeDocument/2006/relationships/slideLayout" Target="../slideLayouts/slideLayout57.xml"/><Relationship Id="rId16" Type="http://schemas.openxmlformats.org/officeDocument/2006/relationships/theme" Target="../theme/theme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image" Target="../media/image5.emf"/><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theme" Target="../theme/theme5.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image" Target="../media/image5.emf"/><Relationship Id="rId2" Type="http://schemas.openxmlformats.org/officeDocument/2006/relationships/slideLayout" Target="../slideLayouts/slideLayout91.xml"/><Relationship Id="rId16" Type="http://schemas.openxmlformats.org/officeDocument/2006/relationships/theme" Target="../theme/theme6.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22" name="Picture 21"/>
          <p:cNvPicPr>
            <a:picLocks noChangeAspect="1"/>
          </p:cNvPicPr>
          <p:nvPr userDrawn="1"/>
        </p:nvPicPr>
        <p:blipFill>
          <a:blip r:embed="rId22"/>
          <a:stretch>
            <a:fillRect/>
          </a:stretch>
        </p:blipFill>
        <p:spPr>
          <a:xfrm>
            <a:off x="251520" y="195486"/>
            <a:ext cx="442169" cy="442169"/>
          </a:xfrm>
          <a:prstGeom prst="rect">
            <a:avLst/>
          </a:prstGeom>
        </p:spPr>
      </p:pic>
    </p:spTree>
    <p:extLst>
      <p:ext uri="{BB962C8B-B14F-4D97-AF65-F5344CB8AC3E}">
        <p14:creationId xmlns:p14="http://schemas.microsoft.com/office/powerpoint/2010/main" val="2723935421"/>
      </p:ext>
    </p:extLst>
  </p:cSld>
  <p:clrMap bg1="lt1" tx1="dk1" bg2="lt2" tx2="dk2" accent1="accent1" accent2="accent2" accent3="accent3" accent4="accent4" accent5="accent5" accent6="accent6" hlink="hlink" folHlink="folHlink"/>
  <p:sldLayoutIdLst>
    <p:sldLayoutId id="2147483651" r:id="rId1"/>
    <p:sldLayoutId id="2147483696" r:id="rId2"/>
    <p:sldLayoutId id="2147483703" r:id="rId3"/>
    <p:sldLayoutId id="2147483655" r:id="rId4"/>
    <p:sldLayoutId id="2147483704" r:id="rId5"/>
    <p:sldLayoutId id="2147483680" r:id="rId6"/>
    <p:sldLayoutId id="2147483679" r:id="rId7"/>
    <p:sldLayoutId id="2147483661" r:id="rId8"/>
    <p:sldLayoutId id="2147483702" r:id="rId9"/>
    <p:sldLayoutId id="2147483706" r:id="rId10"/>
    <p:sldLayoutId id="2147483698" r:id="rId11"/>
    <p:sldLayoutId id="2147483699" r:id="rId12"/>
    <p:sldLayoutId id="2147483663" r:id="rId13"/>
    <p:sldLayoutId id="2147483707" r:id="rId14"/>
    <p:sldLayoutId id="2147483664" r:id="rId15"/>
    <p:sldLayoutId id="2147483667" r:id="rId16"/>
    <p:sldLayoutId id="2147483665" r:id="rId17"/>
    <p:sldLayoutId id="2147483682" r:id="rId18"/>
    <p:sldLayoutId id="2147483681" r:id="rId19"/>
    <p:sldLayoutId id="2147483783" r:id="rId20"/>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22" name="Picture 21"/>
          <p:cNvPicPr>
            <a:picLocks noChangeAspect="1"/>
          </p:cNvPicPr>
          <p:nvPr userDrawn="1"/>
        </p:nvPicPr>
        <p:blipFill>
          <a:blip r:embed="rId17"/>
          <a:stretch>
            <a:fillRect/>
          </a:stretch>
        </p:blipFill>
        <p:spPr>
          <a:xfrm>
            <a:off x="8479813" y="4561859"/>
            <a:ext cx="442169" cy="442169"/>
          </a:xfrm>
          <a:prstGeom prst="rect">
            <a:avLst/>
          </a:prstGeom>
        </p:spPr>
      </p:pic>
    </p:spTree>
    <p:extLst>
      <p:ext uri="{BB962C8B-B14F-4D97-AF65-F5344CB8AC3E}">
        <p14:creationId xmlns:p14="http://schemas.microsoft.com/office/powerpoint/2010/main" val="4022737140"/>
      </p:ext>
    </p:extLst>
  </p:cSld>
  <p:clrMap bg1="lt1" tx1="dk1" bg2="lt2" tx2="dk2" accent1="accent1" accent2="accent2" accent3="accent3" accent4="accent4" accent5="accent5" accent6="accent6" hlink="hlink" folHlink="folHlink"/>
  <p:sldLayoutIdLst>
    <p:sldLayoutId id="2147483684" r:id="rId1"/>
    <p:sldLayoutId id="2147483697" r:id="rId2"/>
    <p:sldLayoutId id="2147483701" r:id="rId3"/>
    <p:sldLayoutId id="2147483685" r:id="rId4"/>
    <p:sldLayoutId id="2147483705" r:id="rId5"/>
    <p:sldLayoutId id="2147483686" r:id="rId6"/>
    <p:sldLayoutId id="2147483687" r:id="rId7"/>
    <p:sldLayoutId id="2147483688" r:id="rId8"/>
    <p:sldLayoutId id="2147483689" r:id="rId9"/>
    <p:sldLayoutId id="2147483708" r:id="rId10"/>
    <p:sldLayoutId id="2147483690" r:id="rId11"/>
    <p:sldLayoutId id="2147483691" r:id="rId12"/>
    <p:sldLayoutId id="2147483692" r:id="rId13"/>
    <p:sldLayoutId id="2147483693" r:id="rId14"/>
    <p:sldLayoutId id="2147483694"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C67DD59A-4148-4107-89BD-9ACB60B45F7F}"/>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251519" y="195486"/>
            <a:ext cx="936488" cy="442800"/>
          </a:xfrm>
          <a:prstGeom prst="rect">
            <a:avLst/>
          </a:prstGeom>
        </p:spPr>
      </p:pic>
    </p:spTree>
    <p:extLst>
      <p:ext uri="{BB962C8B-B14F-4D97-AF65-F5344CB8AC3E}">
        <p14:creationId xmlns:p14="http://schemas.microsoft.com/office/powerpoint/2010/main" val="55133340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82" r:id="rId20"/>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35B5D801-8BF9-4650-9BFF-FFF9F24B181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985494" y="4561228"/>
            <a:ext cx="936488" cy="442800"/>
          </a:xfrm>
          <a:prstGeom prst="rect">
            <a:avLst/>
          </a:prstGeom>
        </p:spPr>
      </p:pic>
    </p:spTree>
    <p:extLst>
      <p:ext uri="{BB962C8B-B14F-4D97-AF65-F5344CB8AC3E}">
        <p14:creationId xmlns:p14="http://schemas.microsoft.com/office/powerpoint/2010/main" val="383829126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6" name="Picture 5">
            <a:extLst>
              <a:ext uri="{FF2B5EF4-FFF2-40B4-BE49-F238E27FC236}">
                <a16:creationId xmlns:a16="http://schemas.microsoft.com/office/drawing/2014/main" id="{1D99F6DE-9351-1240-AACA-180705475965}"/>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243290" y="245070"/>
            <a:ext cx="1010317" cy="232078"/>
          </a:xfrm>
          <a:prstGeom prst="rect">
            <a:avLst/>
          </a:prstGeom>
        </p:spPr>
      </p:pic>
    </p:spTree>
    <p:extLst>
      <p:ext uri="{BB962C8B-B14F-4D97-AF65-F5344CB8AC3E}">
        <p14:creationId xmlns:p14="http://schemas.microsoft.com/office/powerpoint/2010/main" val="296842639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0" name="Picture 9">
            <a:extLst>
              <a:ext uri="{FF2B5EF4-FFF2-40B4-BE49-F238E27FC236}">
                <a16:creationId xmlns:a16="http://schemas.microsoft.com/office/drawing/2014/main" id="{5D46349F-4F50-4446-8BA9-4263776EBB9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882858" y="4709569"/>
            <a:ext cx="1010317" cy="232078"/>
          </a:xfrm>
          <a:prstGeom prst="rect">
            <a:avLst/>
          </a:prstGeom>
        </p:spPr>
      </p:pic>
    </p:spTree>
    <p:extLst>
      <p:ext uri="{BB962C8B-B14F-4D97-AF65-F5344CB8AC3E}">
        <p14:creationId xmlns:p14="http://schemas.microsoft.com/office/powerpoint/2010/main" val="234322065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602">
          <p15:clr>
            <a:srgbClr val="F26B43"/>
          </p15:clr>
        </p15:guide>
        <p15:guide id="2" orient="horz" pos="316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research.csiro.au/mlai-fsp/" TargetMode="External"/><Relationship Id="rId2" Type="http://schemas.openxmlformats.org/officeDocument/2006/relationships/notesSlide" Target="../notesSlides/notesSlide1.xml"/><Relationship Id="rId1" Type="http://schemas.openxmlformats.org/officeDocument/2006/relationships/slideLayout" Target="../slideLayouts/slideLayout53.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research.csiro.au/mlai-fsp/" TargetMode="Externa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17.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gif"/><Relationship Id="rId7" Type="http://schemas.openxmlformats.org/officeDocument/2006/relationships/image" Target="../media/image37.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jpeg"/><Relationship Id="rId9" Type="http://schemas.openxmlformats.org/officeDocument/2006/relationships/image" Target="../media/image39.jpe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24.jpeg"/><Relationship Id="rId4" Type="http://schemas.openxmlformats.org/officeDocument/2006/relationships/image" Target="../media/image23.jp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research.csiro.au/mlai-fsp/" TargetMode="External"/><Relationship Id="rId2" Type="http://schemas.openxmlformats.org/officeDocument/2006/relationships/notesSlide" Target="../notesSlides/notesSlide7.xml"/><Relationship Id="rId1" Type="http://schemas.openxmlformats.org/officeDocument/2006/relationships/slideLayout" Target="../slideLayouts/slideLayout53.xml"/><Relationship Id="rId5" Type="http://schemas.openxmlformats.org/officeDocument/2006/relationships/image" Target="../media/image7.png"/><Relationship Id="rId4" Type="http://schemas.openxmlformats.org/officeDocument/2006/relationships/image" Target="../media/image6.jpeg"/></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emf"/><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50.jpeg"/><Relationship Id="rId5" Type="http://schemas.openxmlformats.org/officeDocument/2006/relationships/hyperlink" Target="https://research.csiro.au/mlai-fsp/" TargetMode="Externa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Layout" Target="../slideLayouts/slideLayout55.xml"/><Relationship Id="rId6" Type="http://schemas.openxmlformats.org/officeDocument/2006/relationships/image" Target="../media/image55.png"/><Relationship Id="rId5" Type="http://schemas.openxmlformats.org/officeDocument/2006/relationships/image" Target="../media/image54.jpg"/><Relationship Id="rId4" Type="http://schemas.openxmlformats.org/officeDocument/2006/relationships/image" Target="../media/image53.jpg"/></Relationships>
</file>

<file path=ppt/slides/_rels/slide3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9.xml"/><Relationship Id="rId1" Type="http://schemas.openxmlformats.org/officeDocument/2006/relationships/slideLayout" Target="../slideLayouts/slideLayout39.xml"/><Relationship Id="rId5" Type="http://schemas.openxmlformats.org/officeDocument/2006/relationships/image" Target="../media/image59.png"/><Relationship Id="rId4" Type="http://schemas.openxmlformats.org/officeDocument/2006/relationships/image" Target="../media/image58.jpeg"/></Relationships>
</file>

<file path=ppt/slides/_rels/slide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55.xml"/></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png"/><Relationship Id="rId2" Type="http://schemas.openxmlformats.org/officeDocument/2006/relationships/image" Target="../media/image61.jpeg"/><Relationship Id="rId1" Type="http://schemas.openxmlformats.org/officeDocument/2006/relationships/slideLayout" Target="../slideLayouts/slideLayout55.xml"/><Relationship Id="rId6" Type="http://schemas.openxmlformats.org/officeDocument/2006/relationships/image" Target="../media/image65.jpeg"/><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jpeg"/><Relationship Id="rId9"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46.xml"/><Relationship Id="rId6" Type="http://schemas.openxmlformats.org/officeDocument/2006/relationships/hyperlink" Target="https://en.wikipedia.org/wiki/Global_warming" TargetMode="External"/><Relationship Id="rId5" Type="http://schemas.openxmlformats.org/officeDocument/2006/relationships/image" Target="../media/image71.png"/><Relationship Id="rId4" Type="http://schemas.openxmlformats.org/officeDocument/2006/relationships/hyperlink" Target="https://en.wikipedia.org/wiki/Climate_model"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1.xml"/><Relationship Id="rId1" Type="http://schemas.openxmlformats.org/officeDocument/2006/relationships/slideLayout" Target="../slideLayouts/slideLayout39.xml"/><Relationship Id="rId5" Type="http://schemas.openxmlformats.org/officeDocument/2006/relationships/image" Target="../media/image74.pn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jpeg"/><Relationship Id="rId1" Type="http://schemas.openxmlformats.org/officeDocument/2006/relationships/slideLayout" Target="../slideLayouts/slideLayout55.xml"/><Relationship Id="rId6" Type="http://schemas.openxmlformats.org/officeDocument/2006/relationships/image" Target="../media/image79.tiff"/><Relationship Id="rId5" Type="http://schemas.openxmlformats.org/officeDocument/2006/relationships/image" Target="../media/image78.jpeg"/><Relationship Id="rId4" Type="http://schemas.openxmlformats.org/officeDocument/2006/relationships/image" Target="../media/image77.JPG"/></Relationships>
</file>

<file path=ppt/slides/_rels/slide4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4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7.xml"/><Relationship Id="rId5" Type="http://schemas.openxmlformats.org/officeDocument/2006/relationships/image" Target="../media/image89.png"/><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9.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55.xml"/></Relationships>
</file>

<file path=ppt/slides/_rels/slide52.xml.rels><?xml version="1.0" encoding="UTF-8" standalone="yes"?>
<Relationships xmlns="http://schemas.openxmlformats.org/package/2006/relationships"><Relationship Id="rId8" Type="http://schemas.openxmlformats.org/officeDocument/2006/relationships/image" Target="../media/image97.jpeg"/><Relationship Id="rId13" Type="http://schemas.openxmlformats.org/officeDocument/2006/relationships/image" Target="../media/image102.jpeg"/><Relationship Id="rId18" Type="http://schemas.openxmlformats.org/officeDocument/2006/relationships/image" Target="../media/image107.jpeg"/><Relationship Id="rId3" Type="http://schemas.openxmlformats.org/officeDocument/2006/relationships/image" Target="../media/image93.png"/><Relationship Id="rId21" Type="http://schemas.openxmlformats.org/officeDocument/2006/relationships/hyperlink" Target="https://research.csiro.au/mlai-fsp/" TargetMode="External"/><Relationship Id="rId7" Type="http://schemas.openxmlformats.org/officeDocument/2006/relationships/image" Target="../media/image96.jpeg"/><Relationship Id="rId12" Type="http://schemas.openxmlformats.org/officeDocument/2006/relationships/image" Target="../media/image101.png"/><Relationship Id="rId17" Type="http://schemas.openxmlformats.org/officeDocument/2006/relationships/image" Target="../media/image106.jpeg"/><Relationship Id="rId2" Type="http://schemas.openxmlformats.org/officeDocument/2006/relationships/image" Target="../media/image92.png"/><Relationship Id="rId16" Type="http://schemas.openxmlformats.org/officeDocument/2006/relationships/image" Target="../media/image105.png"/><Relationship Id="rId20" Type="http://schemas.openxmlformats.org/officeDocument/2006/relationships/image" Target="../media/image109.png"/><Relationship Id="rId1" Type="http://schemas.openxmlformats.org/officeDocument/2006/relationships/slideLayout" Target="../slideLayouts/slideLayout55.xml"/><Relationship Id="rId6" Type="http://schemas.openxmlformats.org/officeDocument/2006/relationships/image" Target="../media/image95.jpeg"/><Relationship Id="rId11" Type="http://schemas.openxmlformats.org/officeDocument/2006/relationships/image" Target="../media/image100.png"/><Relationship Id="rId5" Type="http://schemas.openxmlformats.org/officeDocument/2006/relationships/hyperlink" Target="https://jobs.csiro.au/" TargetMode="External"/><Relationship Id="rId15" Type="http://schemas.openxmlformats.org/officeDocument/2006/relationships/image" Target="../media/image104.jpeg"/><Relationship Id="rId10" Type="http://schemas.openxmlformats.org/officeDocument/2006/relationships/image" Target="../media/image99.jpeg"/><Relationship Id="rId19" Type="http://schemas.openxmlformats.org/officeDocument/2006/relationships/image" Target="../media/image108.png"/><Relationship Id="rId4" Type="http://schemas.openxmlformats.org/officeDocument/2006/relationships/image" Target="../media/image94.png"/><Relationship Id="rId9" Type="http://schemas.openxmlformats.org/officeDocument/2006/relationships/image" Target="../media/image98.jpeg"/><Relationship Id="rId14" Type="http://schemas.openxmlformats.org/officeDocument/2006/relationships/image" Target="../media/image103.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9.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5.xml"/><Relationship Id="rId1" Type="http://schemas.openxmlformats.org/officeDocument/2006/relationships/vmlDrawing" Target="../drawings/vmlDrawing1.vml"/><Relationship Id="rId4"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C98448-E7CE-49E1-A1D9-628ED258BAE3}"/>
              </a:ext>
            </a:extLst>
          </p:cNvPr>
          <p:cNvSpPr>
            <a:spLocks noGrp="1"/>
          </p:cNvSpPr>
          <p:nvPr>
            <p:ph type="subTitle" idx="1"/>
          </p:nvPr>
        </p:nvSpPr>
        <p:spPr>
          <a:xfrm>
            <a:off x="251520" y="2571750"/>
            <a:ext cx="3888432" cy="2160240"/>
          </a:xfrm>
        </p:spPr>
        <p:txBody>
          <a:bodyPr numCol="1">
            <a:normAutofit/>
          </a:bodyPr>
          <a:lstStyle/>
          <a:p>
            <a:br>
              <a:rPr lang="en-AU" dirty="0">
                <a:latin typeface="Calibri" pitchFamily="34" charset="0"/>
              </a:rPr>
            </a:br>
            <a:r>
              <a:rPr lang="en-AU" dirty="0">
                <a:latin typeface="Calibri" pitchFamily="34" charset="0"/>
              </a:rPr>
              <a:t>Cheng Soon Ong  |  9 November 2021</a:t>
            </a:r>
            <a:br>
              <a:rPr lang="en-AU" dirty="0">
                <a:latin typeface="Calibri" pitchFamily="34" charset="0"/>
              </a:rPr>
            </a:br>
            <a:br>
              <a:rPr lang="en-AU" dirty="0">
                <a:latin typeface="Calibri" pitchFamily="34" charset="0"/>
              </a:rPr>
            </a:br>
            <a:r>
              <a:rPr lang="en-AU" dirty="0">
                <a:latin typeface="Calibri" pitchFamily="34" charset="0"/>
              </a:rPr>
              <a:t>Director</a:t>
            </a:r>
            <a:br>
              <a:rPr lang="en-AU" dirty="0">
                <a:latin typeface="Calibri" pitchFamily="34" charset="0"/>
              </a:rPr>
            </a:br>
            <a:r>
              <a:rPr lang="en-AU" dirty="0">
                <a:latin typeface="Calibri" pitchFamily="34" charset="0"/>
              </a:rPr>
              <a:t>Machine Learning and Artificial Intelligence</a:t>
            </a:r>
            <a:br>
              <a:rPr lang="en-AU" dirty="0">
                <a:latin typeface="Calibri" pitchFamily="34" charset="0"/>
              </a:rPr>
            </a:br>
            <a:r>
              <a:rPr lang="en-AU" dirty="0">
                <a:latin typeface="Calibri" pitchFamily="34" charset="0"/>
              </a:rPr>
              <a:t>Future Science Platform</a:t>
            </a:r>
          </a:p>
          <a:p>
            <a:r>
              <a:rPr lang="en-AU" dirty="0">
                <a:latin typeface="Calibri" pitchFamily="34" charset="0"/>
              </a:rPr>
              <a:t>Presented to Online Asian Machine Learning School (OAMLS) 2021</a:t>
            </a:r>
          </a:p>
          <a:p>
            <a:endParaRPr lang="en-AU" dirty="0"/>
          </a:p>
        </p:txBody>
      </p:sp>
      <p:sp>
        <p:nvSpPr>
          <p:cNvPr id="2" name="Title 1">
            <a:extLst>
              <a:ext uri="{FF2B5EF4-FFF2-40B4-BE49-F238E27FC236}">
                <a16:creationId xmlns:a16="http://schemas.microsoft.com/office/drawing/2014/main" id="{564B03A4-2722-4DC1-B7D3-1B4CC23573E5}"/>
              </a:ext>
            </a:extLst>
          </p:cNvPr>
          <p:cNvSpPr>
            <a:spLocks noGrp="1"/>
          </p:cNvSpPr>
          <p:nvPr>
            <p:ph type="title"/>
          </p:nvPr>
        </p:nvSpPr>
        <p:spPr>
          <a:xfrm>
            <a:off x="251521" y="915566"/>
            <a:ext cx="3888431" cy="1440160"/>
          </a:xfrm>
        </p:spPr>
        <p:txBody>
          <a:bodyPr/>
          <a:lstStyle/>
          <a:p>
            <a:r>
              <a:rPr lang="en-AU" sz="3200" dirty="0"/>
              <a:t>Designing </a:t>
            </a:r>
            <a:br>
              <a:rPr lang="en-AU" sz="3200" dirty="0"/>
            </a:br>
            <a:r>
              <a:rPr lang="en-AU" sz="3200" dirty="0"/>
              <a:t>genomic sequences</a:t>
            </a:r>
          </a:p>
        </p:txBody>
      </p:sp>
      <p:sp>
        <p:nvSpPr>
          <p:cNvPr id="6" name="Subtitle 1">
            <a:extLst>
              <a:ext uri="{FF2B5EF4-FFF2-40B4-BE49-F238E27FC236}">
                <a16:creationId xmlns:a16="http://schemas.microsoft.com/office/drawing/2014/main" id="{AA537EA1-9EA3-4B23-BC14-F9CEFE22A2B4}"/>
              </a:ext>
            </a:extLst>
          </p:cNvPr>
          <p:cNvSpPr txBox="1">
            <a:spLocks/>
          </p:cNvSpPr>
          <p:nvPr/>
        </p:nvSpPr>
        <p:spPr>
          <a:xfrm>
            <a:off x="4860032" y="3871809"/>
            <a:ext cx="3312368" cy="860181"/>
          </a:xfrm>
          <a:prstGeom prst="rect">
            <a:avLst/>
          </a:prstGeom>
        </p:spPr>
        <p:txBody>
          <a:bodyPr vert="horz" lIns="0" tIns="0" rIns="0" bIns="0" numCol="1" spcCol="360000" rtlCol="0">
            <a:normAutofit/>
          </a:bodyPr>
          <a:lstStyle>
            <a:lvl1pPr marL="0" indent="0" algn="l" defTabSz="914400" rtl="0" eaLnBrk="1" latinLnBrk="0" hangingPunct="1">
              <a:lnSpc>
                <a:spcPct val="90000"/>
              </a:lnSpc>
              <a:spcBef>
                <a:spcPts val="3000"/>
              </a:spcBef>
              <a:buFont typeface="Arial" pitchFamily="34" charset="0"/>
              <a:buNone/>
              <a:tabLst/>
              <a:defRPr sz="1600" b="1" kern="1200">
                <a:solidFill>
                  <a:schemeClr val="tx1"/>
                </a:solidFill>
                <a:latin typeface="+mn-lt"/>
                <a:ea typeface="+mn-ea"/>
                <a:cs typeface="+mn-cs"/>
              </a:defRPr>
            </a:lvl1pPr>
            <a:lvl2pPr marL="0" indent="0" algn="l" defTabSz="914400" rtl="0" eaLnBrk="1" latinLnBrk="0" hangingPunct="1">
              <a:lnSpc>
                <a:spcPct val="90000"/>
              </a:lnSpc>
              <a:spcBef>
                <a:spcPts val="0"/>
              </a:spcBef>
              <a:spcAft>
                <a:spcPts val="563"/>
              </a:spcAft>
              <a:buFont typeface="Arial" panose="020B0604020202020204" pitchFamily="34" charset="0"/>
              <a:buNone/>
              <a:tabLst/>
              <a:defRPr sz="1600" kern="1200">
                <a:solidFill>
                  <a:schemeClr val="tx1"/>
                </a:solidFill>
                <a:latin typeface="+mn-lt"/>
                <a:ea typeface="+mn-ea"/>
                <a:cs typeface="+mn-cs"/>
              </a:defRPr>
            </a:lvl2pPr>
            <a:lvl3pPr marL="0" indent="0" algn="l" defTabSz="914400" rtl="0" eaLnBrk="1" latinLnBrk="0" hangingPunct="1">
              <a:lnSpc>
                <a:spcPct val="90000"/>
              </a:lnSpc>
              <a:spcBef>
                <a:spcPts val="0"/>
              </a:spcBef>
              <a:buFont typeface="Calibri" pitchFamily="34" charset="0"/>
              <a:buNone/>
              <a:tabLst/>
              <a:defRPr sz="16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Calibri"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Calibri" pitchFamily="34" charset="0"/>
              <a:buNone/>
              <a:tabLst/>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3"/>
              </a:rPr>
              <a:t>https://research.csiro.au/mlai-fsp/</a:t>
            </a:r>
            <a:endParaRPr lang="en-US" dirty="0"/>
          </a:p>
          <a:p>
            <a:pPr marL="269993" lvl="2" indent="-269993">
              <a:lnSpc>
                <a:spcPct val="80000"/>
              </a:lnSpc>
              <a:spcAft>
                <a:spcPct val="0"/>
              </a:spcAft>
            </a:pPr>
            <a:endParaRPr lang="en-US" dirty="0"/>
          </a:p>
        </p:txBody>
      </p:sp>
      <p:pic>
        <p:nvPicPr>
          <p:cNvPr id="7" name="Picture 6">
            <a:extLst>
              <a:ext uri="{FF2B5EF4-FFF2-40B4-BE49-F238E27FC236}">
                <a16:creationId xmlns:a16="http://schemas.microsoft.com/office/drawing/2014/main" id="{363D22E7-C2E0-421E-BFAE-75EBA734AA9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586"/>
            <a:ext cx="4572000" cy="1714500"/>
          </a:xfrm>
          <a:prstGeom prst="rect">
            <a:avLst/>
          </a:prstGeom>
          <a:noFill/>
        </p:spPr>
      </p:pic>
      <p:pic>
        <p:nvPicPr>
          <p:cNvPr id="5" name="Picture 4" descr="A close up of a logo&#10;&#10;Description automatically generated">
            <a:extLst>
              <a:ext uri="{FF2B5EF4-FFF2-40B4-BE49-F238E27FC236}">
                <a16:creationId xmlns:a16="http://schemas.microsoft.com/office/drawing/2014/main" id="{42274AC9-5681-4062-B032-BA9D68BE85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2400" y="3733900"/>
            <a:ext cx="898498" cy="998090"/>
          </a:xfrm>
          <a:prstGeom prst="rect">
            <a:avLst/>
          </a:prstGeom>
        </p:spPr>
      </p:pic>
    </p:spTree>
    <p:extLst>
      <p:ext uri="{BB962C8B-B14F-4D97-AF65-F5344CB8AC3E}">
        <p14:creationId xmlns:p14="http://schemas.microsoft.com/office/powerpoint/2010/main" val="1802107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ED8A-CF1B-824F-B267-3B2C788710AD}"/>
              </a:ext>
            </a:extLst>
          </p:cNvPr>
          <p:cNvSpPr>
            <a:spLocks noGrp="1"/>
          </p:cNvSpPr>
          <p:nvPr>
            <p:ph type="title"/>
          </p:nvPr>
        </p:nvSpPr>
        <p:spPr/>
        <p:txBody>
          <a:bodyPr/>
          <a:lstStyle/>
          <a:p>
            <a:r>
              <a:rPr lang="en-US" dirty="0"/>
              <a:t>B – Bandits / Bayesian </a:t>
            </a:r>
            <a:r>
              <a:rPr lang="en-US" dirty="0" err="1"/>
              <a:t>Optimisation</a:t>
            </a:r>
            <a:endParaRPr lang="en-US" dirty="0"/>
          </a:p>
        </p:txBody>
      </p:sp>
      <p:sp>
        <p:nvSpPr>
          <p:cNvPr id="3" name="Text Placeholder 2">
            <a:extLst>
              <a:ext uri="{FF2B5EF4-FFF2-40B4-BE49-F238E27FC236}">
                <a16:creationId xmlns:a16="http://schemas.microsoft.com/office/drawing/2014/main" id="{6B92B533-3F09-894D-BC63-6B02DDA6A03F}"/>
              </a:ext>
            </a:extLst>
          </p:cNvPr>
          <p:cNvSpPr>
            <a:spLocks noGrp="1"/>
          </p:cNvSpPr>
          <p:nvPr>
            <p:ph type="body" sz="quarter" idx="10"/>
          </p:nvPr>
        </p:nvSpPr>
        <p:spPr/>
        <p:txBody>
          <a:bodyPr/>
          <a:lstStyle/>
          <a:p>
            <a:r>
              <a:rPr lang="en-US" dirty="0"/>
              <a:t>Want to </a:t>
            </a:r>
            <a:r>
              <a:rPr lang="en-US" dirty="0" err="1"/>
              <a:t>maximise</a:t>
            </a:r>
            <a:r>
              <a:rPr lang="en-US" dirty="0"/>
              <a:t> the outcome of different choices</a:t>
            </a:r>
          </a:p>
        </p:txBody>
      </p:sp>
      <p:pic>
        <p:nvPicPr>
          <p:cNvPr id="7" name="Content Placeholder 6">
            <a:extLst>
              <a:ext uri="{FF2B5EF4-FFF2-40B4-BE49-F238E27FC236}">
                <a16:creationId xmlns:a16="http://schemas.microsoft.com/office/drawing/2014/main" id="{AB9E3693-8794-9E4F-8C76-38CCE85001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1094" y="1166034"/>
            <a:ext cx="7581812" cy="3790906"/>
          </a:xfrm>
        </p:spPr>
      </p:pic>
      <p:sp>
        <p:nvSpPr>
          <p:cNvPr id="5" name="TextBox 4">
            <a:extLst>
              <a:ext uri="{FF2B5EF4-FFF2-40B4-BE49-F238E27FC236}">
                <a16:creationId xmlns:a16="http://schemas.microsoft.com/office/drawing/2014/main" id="{71419F0D-41DD-4896-9623-7D7F535DC20C}"/>
              </a:ext>
            </a:extLst>
          </p:cNvPr>
          <p:cNvSpPr txBox="1"/>
          <p:nvPr/>
        </p:nvSpPr>
        <p:spPr>
          <a:xfrm>
            <a:off x="395536" y="4740429"/>
            <a:ext cx="5555432" cy="307777"/>
          </a:xfrm>
          <a:prstGeom prst="rect">
            <a:avLst/>
          </a:prstGeom>
          <a:noFill/>
        </p:spPr>
        <p:txBody>
          <a:bodyPr wrap="none" rtlCol="0">
            <a:spAutoFit/>
          </a:bodyPr>
          <a:lstStyle/>
          <a:p>
            <a:r>
              <a:rPr lang="en-AU" sz="1400" dirty="0">
                <a:solidFill>
                  <a:schemeClr val="accent6">
                    <a:lumMod val="60000"/>
                    <a:lumOff val="40000"/>
                  </a:schemeClr>
                </a:solidFill>
              </a:rPr>
              <a:t>Krause, Ong, Contextual Gaussian Process Bandit Optimization, NIPS 2011</a:t>
            </a:r>
          </a:p>
        </p:txBody>
      </p:sp>
    </p:spTree>
    <p:extLst>
      <p:ext uri="{BB962C8B-B14F-4D97-AF65-F5344CB8AC3E}">
        <p14:creationId xmlns:p14="http://schemas.microsoft.com/office/powerpoint/2010/main" val="3274803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D432-6334-744A-893B-2AFD7F6CEA56}"/>
              </a:ext>
            </a:extLst>
          </p:cNvPr>
          <p:cNvSpPr>
            <a:spLocks noGrp="1"/>
          </p:cNvSpPr>
          <p:nvPr>
            <p:ph type="title"/>
          </p:nvPr>
        </p:nvSpPr>
        <p:spPr/>
        <p:txBody>
          <a:bodyPr/>
          <a:lstStyle/>
          <a:p>
            <a:r>
              <a:rPr lang="en-US" dirty="0"/>
              <a:t>C – Choice Theory</a:t>
            </a:r>
          </a:p>
        </p:txBody>
      </p:sp>
      <p:sp>
        <p:nvSpPr>
          <p:cNvPr id="3" name="Text Placeholder 2">
            <a:extLst>
              <a:ext uri="{FF2B5EF4-FFF2-40B4-BE49-F238E27FC236}">
                <a16:creationId xmlns:a16="http://schemas.microsoft.com/office/drawing/2014/main" id="{C70C43BA-4ADB-9E4E-89A1-655E81F174B4}"/>
              </a:ext>
            </a:extLst>
          </p:cNvPr>
          <p:cNvSpPr>
            <a:spLocks noGrp="1"/>
          </p:cNvSpPr>
          <p:nvPr>
            <p:ph type="body" sz="quarter" idx="10"/>
          </p:nvPr>
        </p:nvSpPr>
        <p:spPr/>
        <p:txBody>
          <a:bodyPr/>
          <a:lstStyle/>
          <a:p>
            <a:r>
              <a:rPr lang="en-US" dirty="0"/>
              <a:t>Want to integrate different sources of information</a:t>
            </a:r>
          </a:p>
        </p:txBody>
      </p:sp>
      <p:pic>
        <p:nvPicPr>
          <p:cNvPr id="7" name="Content Placeholder 6">
            <a:extLst>
              <a:ext uri="{FF2B5EF4-FFF2-40B4-BE49-F238E27FC236}">
                <a16:creationId xmlns:a16="http://schemas.microsoft.com/office/drawing/2014/main" id="{E68B4249-1FAE-0045-AA09-1D62C7229F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1093" y="1074767"/>
            <a:ext cx="7581814" cy="3790907"/>
          </a:xfrm>
        </p:spPr>
      </p:pic>
      <p:sp>
        <p:nvSpPr>
          <p:cNvPr id="6" name="TextBox 5">
            <a:extLst>
              <a:ext uri="{FF2B5EF4-FFF2-40B4-BE49-F238E27FC236}">
                <a16:creationId xmlns:a16="http://schemas.microsoft.com/office/drawing/2014/main" id="{889CCB5E-A6B7-4806-AA11-6293D30E79A8}"/>
              </a:ext>
            </a:extLst>
          </p:cNvPr>
          <p:cNvSpPr txBox="1"/>
          <p:nvPr/>
        </p:nvSpPr>
        <p:spPr>
          <a:xfrm>
            <a:off x="395536" y="4740429"/>
            <a:ext cx="6679008" cy="307777"/>
          </a:xfrm>
          <a:prstGeom prst="rect">
            <a:avLst/>
          </a:prstGeom>
          <a:noFill/>
        </p:spPr>
        <p:txBody>
          <a:bodyPr wrap="none" rtlCol="0">
            <a:spAutoFit/>
          </a:bodyPr>
          <a:lstStyle/>
          <a:p>
            <a:r>
              <a:rPr lang="en-AU" sz="1400" dirty="0" err="1">
                <a:solidFill>
                  <a:schemeClr val="accent6">
                    <a:lumMod val="60000"/>
                    <a:lumOff val="40000"/>
                  </a:schemeClr>
                </a:solidFill>
              </a:rPr>
              <a:t>Bedo</a:t>
            </a:r>
            <a:r>
              <a:rPr lang="en-AU" sz="1400" dirty="0">
                <a:solidFill>
                  <a:schemeClr val="accent6">
                    <a:lumMod val="60000"/>
                    <a:lumOff val="40000"/>
                  </a:schemeClr>
                </a:solidFill>
              </a:rPr>
              <a:t>, Ong, Multivariate Spearman's rho for Aggregating Ranks Using Copulas, JMLR 2016</a:t>
            </a:r>
          </a:p>
        </p:txBody>
      </p:sp>
    </p:spTree>
    <p:extLst>
      <p:ext uri="{BB962C8B-B14F-4D97-AF65-F5344CB8AC3E}">
        <p14:creationId xmlns:p14="http://schemas.microsoft.com/office/powerpoint/2010/main" val="2653674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935C-CB63-4E39-A660-FBB22B3FE5AB}"/>
              </a:ext>
            </a:extLst>
          </p:cNvPr>
          <p:cNvSpPr>
            <a:spLocks noGrp="1"/>
          </p:cNvSpPr>
          <p:nvPr>
            <p:ph type="title"/>
          </p:nvPr>
        </p:nvSpPr>
        <p:spPr>
          <a:xfrm>
            <a:off x="1547664" y="129252"/>
            <a:ext cx="7128792" cy="554831"/>
          </a:xfrm>
        </p:spPr>
        <p:txBody>
          <a:bodyPr/>
          <a:lstStyle/>
          <a:p>
            <a:r>
              <a:rPr lang="en-AU" dirty="0"/>
              <a:t>DE – Design of Experiments</a:t>
            </a:r>
          </a:p>
        </p:txBody>
      </p:sp>
      <p:sp>
        <p:nvSpPr>
          <p:cNvPr id="3" name="Text Placeholder 2">
            <a:extLst>
              <a:ext uri="{FF2B5EF4-FFF2-40B4-BE49-F238E27FC236}">
                <a16:creationId xmlns:a16="http://schemas.microsoft.com/office/drawing/2014/main" id="{2E249AEA-F8C5-4EB5-B833-1A91C370BFB4}"/>
              </a:ext>
            </a:extLst>
          </p:cNvPr>
          <p:cNvSpPr>
            <a:spLocks noGrp="1"/>
          </p:cNvSpPr>
          <p:nvPr>
            <p:ph type="body" sz="quarter" idx="10"/>
          </p:nvPr>
        </p:nvSpPr>
        <p:spPr/>
        <p:txBody>
          <a:bodyPr/>
          <a:lstStyle/>
          <a:p>
            <a:r>
              <a:rPr lang="en-AU" dirty="0"/>
              <a:t>Find good models by maximizing information gain</a:t>
            </a:r>
          </a:p>
        </p:txBody>
      </p:sp>
      <p:pic>
        <p:nvPicPr>
          <p:cNvPr id="5" name="Content Placeholder 5">
            <a:extLst>
              <a:ext uri="{FF2B5EF4-FFF2-40B4-BE49-F238E27FC236}">
                <a16:creationId xmlns:a16="http://schemas.microsoft.com/office/drawing/2014/main" id="{F0A02013-4697-4748-81A8-B46A84A42BE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47764" y="1203598"/>
            <a:ext cx="4248472" cy="3586977"/>
          </a:xfrm>
        </p:spPr>
      </p:pic>
      <p:sp>
        <p:nvSpPr>
          <p:cNvPr id="6" name="TextBox 5">
            <a:extLst>
              <a:ext uri="{FF2B5EF4-FFF2-40B4-BE49-F238E27FC236}">
                <a16:creationId xmlns:a16="http://schemas.microsoft.com/office/drawing/2014/main" id="{053C889D-A1E9-4024-97D4-CA11256A163D}"/>
              </a:ext>
            </a:extLst>
          </p:cNvPr>
          <p:cNvSpPr txBox="1"/>
          <p:nvPr/>
        </p:nvSpPr>
        <p:spPr>
          <a:xfrm>
            <a:off x="395536" y="4740429"/>
            <a:ext cx="8120493" cy="307777"/>
          </a:xfrm>
          <a:prstGeom prst="rect">
            <a:avLst/>
          </a:prstGeom>
          <a:noFill/>
        </p:spPr>
        <p:txBody>
          <a:bodyPr wrap="none" rtlCol="0">
            <a:spAutoFit/>
          </a:bodyPr>
          <a:lstStyle/>
          <a:p>
            <a:r>
              <a:rPr lang="en-AU" sz="1400" dirty="0">
                <a:solidFill>
                  <a:schemeClr val="accent6">
                    <a:lumMod val="60000"/>
                    <a:lumOff val="40000"/>
                  </a:schemeClr>
                </a:solidFill>
              </a:rPr>
              <a:t>Busetto, et. al. Near-optimal experimental design for model selection in systems biology, Bioinformatics 2013</a:t>
            </a:r>
          </a:p>
        </p:txBody>
      </p:sp>
    </p:spTree>
    <p:extLst>
      <p:ext uri="{BB962C8B-B14F-4D97-AF65-F5344CB8AC3E}">
        <p14:creationId xmlns:p14="http://schemas.microsoft.com/office/powerpoint/2010/main" val="3849643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275C-97C6-41ED-893C-F97A57D74E49}"/>
              </a:ext>
            </a:extLst>
          </p:cNvPr>
          <p:cNvSpPr>
            <a:spLocks noGrp="1"/>
          </p:cNvSpPr>
          <p:nvPr>
            <p:ph type="title"/>
          </p:nvPr>
        </p:nvSpPr>
        <p:spPr/>
        <p:txBody>
          <a:bodyPr/>
          <a:lstStyle/>
          <a:p>
            <a:r>
              <a:rPr lang="en-AU" dirty="0"/>
              <a:t>ABCDE: what are we sorting?</a:t>
            </a:r>
          </a:p>
        </p:txBody>
      </p:sp>
      <p:sp>
        <p:nvSpPr>
          <p:cNvPr id="3" name="Text Placeholder 2">
            <a:extLst>
              <a:ext uri="{FF2B5EF4-FFF2-40B4-BE49-F238E27FC236}">
                <a16:creationId xmlns:a16="http://schemas.microsoft.com/office/drawing/2014/main" id="{B1BBBDED-F539-40AA-9864-5A9804272133}"/>
              </a:ext>
            </a:extLst>
          </p:cNvPr>
          <p:cNvSpPr>
            <a:spLocks noGrp="1"/>
          </p:cNvSpPr>
          <p:nvPr>
            <p:ph type="body" sz="quarter" idx="10"/>
          </p:nvPr>
        </p:nvSpPr>
        <p:spPr/>
        <p:txBody>
          <a:bodyPr/>
          <a:lstStyle/>
          <a:p>
            <a:r>
              <a:rPr lang="en-US" dirty="0"/>
              <a:t>A conceptual view of adaptive sampling</a:t>
            </a:r>
          </a:p>
        </p:txBody>
      </p:sp>
      <p:sp>
        <p:nvSpPr>
          <p:cNvPr id="4" name="Content Placeholder 3">
            <a:extLst>
              <a:ext uri="{FF2B5EF4-FFF2-40B4-BE49-F238E27FC236}">
                <a16:creationId xmlns:a16="http://schemas.microsoft.com/office/drawing/2014/main" id="{894C77C9-EBBD-4B69-9C09-3D896EC8CB12}"/>
              </a:ext>
            </a:extLst>
          </p:cNvPr>
          <p:cNvSpPr>
            <a:spLocks noGrp="1"/>
          </p:cNvSpPr>
          <p:nvPr>
            <p:ph idx="1"/>
          </p:nvPr>
        </p:nvSpPr>
        <p:spPr>
          <a:xfrm>
            <a:off x="419100" y="1257300"/>
            <a:ext cx="8115300" cy="3618705"/>
          </a:xfrm>
        </p:spPr>
        <p:txBody>
          <a:bodyPr>
            <a:normAutofit/>
          </a:bodyPr>
          <a:lstStyle/>
          <a:p>
            <a:r>
              <a:rPr lang="en-AU" dirty="0"/>
              <a:t>Consider the set of all possible things to measure</a:t>
            </a:r>
          </a:p>
          <a:p>
            <a:endParaRPr lang="en-AU" dirty="0"/>
          </a:p>
          <a:p>
            <a:endParaRPr lang="en-AU" dirty="0"/>
          </a:p>
          <a:p>
            <a:pPr marL="0" indent="0">
              <a:buNone/>
            </a:pPr>
            <a:endParaRPr lang="en-AU" dirty="0"/>
          </a:p>
          <a:p>
            <a:endParaRPr lang="en-AU" dirty="0"/>
          </a:p>
          <a:p>
            <a:endParaRPr lang="en-AU" dirty="0"/>
          </a:p>
          <a:p>
            <a:r>
              <a:rPr lang="en-AU" dirty="0"/>
              <a:t>Think of the predictor output as a generator of features</a:t>
            </a:r>
          </a:p>
          <a:p>
            <a:pPr lvl="1"/>
            <a:r>
              <a:rPr lang="en-AU" dirty="0"/>
              <a:t>Each generated feature demonstrates the “importance” of a sample</a:t>
            </a:r>
          </a:p>
          <a:p>
            <a:pPr lvl="1"/>
            <a:r>
              <a:rPr lang="en-AU" dirty="0"/>
              <a:t>Can get multiple features by a committee or ensemble of predictors</a:t>
            </a:r>
          </a:p>
          <a:p>
            <a:pPr lvl="1"/>
            <a:endParaRPr lang="en-AU" dirty="0"/>
          </a:p>
          <a:p>
            <a:r>
              <a:rPr lang="en-AU" dirty="0"/>
              <a:t>Adaptively choose the next thing to measure by maximising an objective</a:t>
            </a:r>
            <a:br>
              <a:rPr lang="en-AU" dirty="0"/>
            </a:br>
            <a:r>
              <a:rPr lang="en-AU" dirty="0">
                <a:solidFill>
                  <a:schemeClr val="accent6">
                    <a:lumMod val="60000"/>
                    <a:lumOff val="40000"/>
                  </a:schemeClr>
                </a:solidFill>
              </a:rPr>
              <a:t>(machine learning is about defining good objective functions)</a:t>
            </a:r>
          </a:p>
          <a:p>
            <a:endParaRPr lang="en-AU" dirty="0"/>
          </a:p>
        </p:txBody>
      </p:sp>
      <p:pic>
        <p:nvPicPr>
          <p:cNvPr id="5" name="Picture 4" descr="A picture containing building, outdoor, sitting, large&#10;&#10;Description automatically generated">
            <a:extLst>
              <a:ext uri="{FF2B5EF4-FFF2-40B4-BE49-F238E27FC236}">
                <a16:creationId xmlns:a16="http://schemas.microsoft.com/office/drawing/2014/main" id="{50A49A88-01FE-44C0-B46E-0AC469D05F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6296" y="0"/>
            <a:ext cx="1442759" cy="1923678"/>
          </a:xfrm>
          <a:prstGeom prst="rect">
            <a:avLst/>
          </a:prstGeom>
        </p:spPr>
      </p:pic>
      <p:sp>
        <p:nvSpPr>
          <p:cNvPr id="6" name="Cube 5">
            <a:extLst>
              <a:ext uri="{FF2B5EF4-FFF2-40B4-BE49-F238E27FC236}">
                <a16:creationId xmlns:a16="http://schemas.microsoft.com/office/drawing/2014/main" id="{A9CDFFBC-9F50-4ADE-9DF1-A29F0211849E}"/>
              </a:ext>
            </a:extLst>
          </p:cNvPr>
          <p:cNvSpPr/>
          <p:nvPr/>
        </p:nvSpPr>
        <p:spPr>
          <a:xfrm>
            <a:off x="2339752" y="1635646"/>
            <a:ext cx="1512168" cy="9361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154FDEA1-DCC7-47A6-AB79-52A3D7BD105D}"/>
              </a:ext>
            </a:extLst>
          </p:cNvPr>
          <p:cNvSpPr txBox="1"/>
          <p:nvPr/>
        </p:nvSpPr>
        <p:spPr>
          <a:xfrm>
            <a:off x="3923928" y="1707654"/>
            <a:ext cx="965329" cy="307777"/>
          </a:xfrm>
          <a:prstGeom prst="rect">
            <a:avLst/>
          </a:prstGeom>
          <a:noFill/>
        </p:spPr>
        <p:txBody>
          <a:bodyPr wrap="none" rtlCol="0">
            <a:spAutoFit/>
          </a:bodyPr>
          <a:lstStyle/>
          <a:p>
            <a:r>
              <a:rPr lang="en-AU" sz="1400" dirty="0" err="1"/>
              <a:t>regularizer</a:t>
            </a:r>
            <a:endParaRPr lang="en-AU" sz="1400" dirty="0"/>
          </a:p>
        </p:txBody>
      </p:sp>
      <p:sp>
        <p:nvSpPr>
          <p:cNvPr id="8" name="TextBox 7">
            <a:extLst>
              <a:ext uri="{FF2B5EF4-FFF2-40B4-BE49-F238E27FC236}">
                <a16:creationId xmlns:a16="http://schemas.microsoft.com/office/drawing/2014/main" id="{58EF6E1A-B113-45C4-9B48-1909A083B6E5}"/>
              </a:ext>
            </a:extLst>
          </p:cNvPr>
          <p:cNvSpPr txBox="1"/>
          <p:nvPr/>
        </p:nvSpPr>
        <p:spPr>
          <a:xfrm>
            <a:off x="3771359" y="2334346"/>
            <a:ext cx="750655" cy="307777"/>
          </a:xfrm>
          <a:prstGeom prst="rect">
            <a:avLst/>
          </a:prstGeom>
          <a:noFill/>
        </p:spPr>
        <p:txBody>
          <a:bodyPr wrap="none" rtlCol="0">
            <a:spAutoFit/>
          </a:bodyPr>
          <a:lstStyle/>
          <a:p>
            <a:r>
              <a:rPr lang="en-AU" sz="1400" dirty="0"/>
              <a:t>sparsity</a:t>
            </a:r>
          </a:p>
        </p:txBody>
      </p:sp>
      <p:sp>
        <p:nvSpPr>
          <p:cNvPr id="9" name="TextBox 8">
            <a:extLst>
              <a:ext uri="{FF2B5EF4-FFF2-40B4-BE49-F238E27FC236}">
                <a16:creationId xmlns:a16="http://schemas.microsoft.com/office/drawing/2014/main" id="{2F433324-1AFC-4DD1-B3DE-0DA68D6195D7}"/>
              </a:ext>
            </a:extLst>
          </p:cNvPr>
          <p:cNvSpPr txBox="1"/>
          <p:nvPr/>
        </p:nvSpPr>
        <p:spPr>
          <a:xfrm>
            <a:off x="2550896" y="2571750"/>
            <a:ext cx="974947" cy="307777"/>
          </a:xfrm>
          <a:prstGeom prst="rect">
            <a:avLst/>
          </a:prstGeom>
          <a:noFill/>
        </p:spPr>
        <p:txBody>
          <a:bodyPr wrap="none" rtlCol="0">
            <a:spAutoFit/>
          </a:bodyPr>
          <a:lstStyle/>
          <a:p>
            <a:r>
              <a:rPr lang="en-AU" sz="1400" dirty="0"/>
              <a:t>bandwidth</a:t>
            </a:r>
          </a:p>
        </p:txBody>
      </p:sp>
    </p:spTree>
    <p:extLst>
      <p:ext uri="{BB962C8B-B14F-4D97-AF65-F5344CB8AC3E}">
        <p14:creationId xmlns:p14="http://schemas.microsoft.com/office/powerpoint/2010/main" val="3778606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16FB6-1328-4A16-A4C8-15F7E6D1D11E}"/>
              </a:ext>
            </a:extLst>
          </p:cNvPr>
          <p:cNvSpPr>
            <a:spLocks noGrp="1"/>
          </p:cNvSpPr>
          <p:nvPr>
            <p:ph type="title"/>
          </p:nvPr>
        </p:nvSpPr>
        <p:spPr/>
        <p:txBody>
          <a:bodyPr/>
          <a:lstStyle/>
          <a:p>
            <a:r>
              <a:rPr lang="en-AU" dirty="0"/>
              <a:t>ABCDE – what are we sorting?</a:t>
            </a:r>
          </a:p>
        </p:txBody>
      </p:sp>
      <p:sp>
        <p:nvSpPr>
          <p:cNvPr id="3" name="Text Placeholder 2">
            <a:extLst>
              <a:ext uri="{FF2B5EF4-FFF2-40B4-BE49-F238E27FC236}">
                <a16:creationId xmlns:a16="http://schemas.microsoft.com/office/drawing/2014/main" id="{99064998-BDDE-495A-B1EF-73A23C521EC0}"/>
              </a:ext>
            </a:extLst>
          </p:cNvPr>
          <p:cNvSpPr>
            <a:spLocks noGrp="1"/>
          </p:cNvSpPr>
          <p:nvPr>
            <p:ph type="body" sz="quarter" idx="10"/>
          </p:nvPr>
        </p:nvSpPr>
        <p:spPr/>
        <p:txBody>
          <a:bodyPr/>
          <a:lstStyle/>
          <a:p>
            <a:r>
              <a:rPr lang="en-AU" dirty="0"/>
              <a:t>Illustration of the conceptual idea</a:t>
            </a:r>
          </a:p>
        </p:txBody>
      </p:sp>
      <p:sp>
        <p:nvSpPr>
          <p:cNvPr id="4" name="Content Placeholder 3">
            <a:extLst>
              <a:ext uri="{FF2B5EF4-FFF2-40B4-BE49-F238E27FC236}">
                <a16:creationId xmlns:a16="http://schemas.microsoft.com/office/drawing/2014/main" id="{793D05C8-C7C9-4676-B494-7CC55412F9E9}"/>
              </a:ext>
            </a:extLst>
          </p:cNvPr>
          <p:cNvSpPr>
            <a:spLocks noGrp="1"/>
          </p:cNvSpPr>
          <p:nvPr>
            <p:ph idx="1"/>
          </p:nvPr>
        </p:nvSpPr>
        <p:spPr>
          <a:xfrm>
            <a:off x="419100" y="1257300"/>
            <a:ext cx="8115300" cy="3618705"/>
          </a:xfrm>
        </p:spPr>
        <p:txBody>
          <a:bodyPr>
            <a:normAutofit/>
          </a:bodyPr>
          <a:lstStyle/>
          <a:p>
            <a:r>
              <a:rPr lang="en-AU" dirty="0"/>
              <a:t>A – Active Learning</a:t>
            </a:r>
          </a:p>
          <a:p>
            <a:pPr marL="558900" lvl="1" indent="-342900">
              <a:buFont typeface="+mj-lt"/>
              <a:buAutoNum type="arabicPeriod"/>
            </a:pPr>
            <a:r>
              <a:rPr lang="en-AU" dirty="0"/>
              <a:t>Predictor generates a confidence that thing is positive</a:t>
            </a:r>
          </a:p>
          <a:p>
            <a:pPr marL="558900" lvl="1" indent="-342900">
              <a:buFont typeface="+mj-lt"/>
              <a:buAutoNum type="arabicPeriod"/>
            </a:pPr>
            <a:r>
              <a:rPr lang="en-AU" dirty="0"/>
              <a:t>Objective is to find the location where probability = 0.5</a:t>
            </a:r>
          </a:p>
          <a:p>
            <a:r>
              <a:rPr lang="en-AU" dirty="0"/>
              <a:t>B – Bandits / Bayesian Optimization</a:t>
            </a:r>
          </a:p>
          <a:p>
            <a:pPr marL="558900" lvl="1" indent="-342900">
              <a:buFont typeface="+mj-lt"/>
              <a:buAutoNum type="arabicPeriod"/>
            </a:pPr>
            <a:r>
              <a:rPr lang="en-AU" dirty="0"/>
              <a:t>Predictor generates a model of the reward</a:t>
            </a:r>
          </a:p>
          <a:p>
            <a:pPr marL="558900" lvl="1" indent="-342900">
              <a:buFont typeface="+mj-lt"/>
              <a:buAutoNum type="arabicPeriod"/>
            </a:pPr>
            <a:r>
              <a:rPr lang="en-AU" dirty="0"/>
              <a:t>Objective combines the summary statistic and uncertainty</a:t>
            </a:r>
          </a:p>
          <a:p>
            <a:r>
              <a:rPr lang="en-AU" dirty="0"/>
              <a:t>C – Choice Theory</a:t>
            </a:r>
          </a:p>
          <a:p>
            <a:pPr marL="558900" lvl="1" indent="-342900">
              <a:buFont typeface="+mj-lt"/>
              <a:buAutoNum type="arabicPeriod"/>
            </a:pPr>
            <a:r>
              <a:rPr lang="en-AU" dirty="0"/>
              <a:t>Predictor transforms scores into a comparable scale</a:t>
            </a:r>
          </a:p>
          <a:p>
            <a:pPr marL="558900" lvl="1" indent="-342900">
              <a:buFont typeface="+mj-lt"/>
              <a:buAutoNum type="arabicPeriod"/>
            </a:pPr>
            <a:r>
              <a:rPr lang="en-AU" dirty="0"/>
              <a:t>Objective maximises a multivariate copula score</a:t>
            </a:r>
          </a:p>
          <a:p>
            <a:r>
              <a:rPr lang="en-AU"/>
              <a:t>DE </a:t>
            </a:r>
            <a:r>
              <a:rPr lang="en-AU" dirty="0"/>
              <a:t>– Design of Experiments</a:t>
            </a:r>
          </a:p>
          <a:p>
            <a:pPr marL="558900" lvl="1" indent="-342900">
              <a:buFont typeface="+mj-lt"/>
              <a:buAutoNum type="arabicPeriod"/>
            </a:pPr>
            <a:r>
              <a:rPr lang="en-AU" dirty="0"/>
              <a:t>Predictor estimates the expectation over future experiments</a:t>
            </a:r>
          </a:p>
          <a:p>
            <a:pPr marL="558900" lvl="1" indent="-342900">
              <a:buFont typeface="+mj-lt"/>
              <a:buAutoNum type="arabicPeriod"/>
            </a:pPr>
            <a:r>
              <a:rPr lang="en-AU" dirty="0"/>
              <a:t>Objective identifies the notion of information gain</a:t>
            </a:r>
          </a:p>
          <a:p>
            <a:endParaRPr lang="en-AU" dirty="0"/>
          </a:p>
        </p:txBody>
      </p:sp>
      <p:sp>
        <p:nvSpPr>
          <p:cNvPr id="5" name="Rectangle: Rounded Corners 4">
            <a:extLst>
              <a:ext uri="{FF2B5EF4-FFF2-40B4-BE49-F238E27FC236}">
                <a16:creationId xmlns:a16="http://schemas.microsoft.com/office/drawing/2014/main" id="{55D922BA-1E83-43DD-AF92-DD19569E7EAB}"/>
              </a:ext>
            </a:extLst>
          </p:cNvPr>
          <p:cNvSpPr/>
          <p:nvPr/>
        </p:nvSpPr>
        <p:spPr>
          <a:xfrm>
            <a:off x="7020272" y="915566"/>
            <a:ext cx="1872208" cy="26642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AU" dirty="0"/>
              <a:t>Predictor generates features</a:t>
            </a:r>
            <a:br>
              <a:rPr lang="en-AU" dirty="0"/>
            </a:br>
            <a:endParaRPr lang="en-AU" dirty="0"/>
          </a:p>
          <a:p>
            <a:pPr marL="342900" indent="-342900">
              <a:buAutoNum type="arabicPeriod"/>
            </a:pPr>
            <a:r>
              <a:rPr lang="en-AU" dirty="0"/>
              <a:t>Define an objective function</a:t>
            </a:r>
          </a:p>
        </p:txBody>
      </p:sp>
    </p:spTree>
    <p:extLst>
      <p:ext uri="{BB962C8B-B14F-4D97-AF65-F5344CB8AC3E}">
        <p14:creationId xmlns:p14="http://schemas.microsoft.com/office/powerpoint/2010/main" val="654734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BB2193B-D8C9-48F1-AC8A-A5A99D9BEE42}"/>
              </a:ext>
            </a:extLst>
          </p:cNvPr>
          <p:cNvSpPr>
            <a:spLocks noGrp="1"/>
          </p:cNvSpPr>
          <p:nvPr>
            <p:ph type="subTitle" idx="1"/>
          </p:nvPr>
        </p:nvSpPr>
        <p:spPr>
          <a:xfrm>
            <a:off x="251520" y="2571750"/>
            <a:ext cx="6624736" cy="2160240"/>
          </a:xfrm>
        </p:spPr>
        <p:txBody>
          <a:bodyPr/>
          <a:lstStyle/>
          <a:p>
            <a:pPr>
              <a:lnSpc>
                <a:spcPct val="80000"/>
              </a:lnSpc>
              <a:spcAft>
                <a:spcPct val="0"/>
              </a:spcAft>
            </a:pPr>
            <a:r>
              <a:rPr lang="en-US" dirty="0"/>
              <a:t>Cheng Soon Ong</a:t>
            </a:r>
          </a:p>
          <a:p>
            <a:pPr marL="269993" lvl="2" indent="-269993">
              <a:lnSpc>
                <a:spcPct val="80000"/>
              </a:lnSpc>
              <a:spcAft>
                <a:spcPct val="0"/>
              </a:spcAft>
            </a:pPr>
            <a:endParaRPr lang="en-US" b="1" dirty="0"/>
          </a:p>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r>
              <a:rPr lang="en-US" b="1" dirty="0"/>
              <a:t>w</a:t>
            </a:r>
            <a:r>
              <a:rPr lang="en-US" dirty="0"/>
              <a:t>	ong-home.my</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2"/>
              </a:rPr>
              <a:t>https://research.csiro.au/mlai-fsp/</a:t>
            </a:r>
            <a:endParaRPr lang="en-US" dirty="0"/>
          </a:p>
          <a:p>
            <a:pPr marL="269993" lvl="2" indent="-269993">
              <a:lnSpc>
                <a:spcPct val="80000"/>
              </a:lnSpc>
              <a:spcAft>
                <a:spcPct val="0"/>
              </a:spcAft>
            </a:pPr>
            <a:endParaRPr lang="en-US" dirty="0"/>
          </a:p>
        </p:txBody>
      </p:sp>
      <p:sp>
        <p:nvSpPr>
          <p:cNvPr id="3" name="Title 2">
            <a:extLst>
              <a:ext uri="{FF2B5EF4-FFF2-40B4-BE49-F238E27FC236}">
                <a16:creationId xmlns:a16="http://schemas.microsoft.com/office/drawing/2014/main" id="{B0E69389-B0AF-43C3-8011-5F8D123F8607}"/>
              </a:ext>
            </a:extLst>
          </p:cNvPr>
          <p:cNvSpPr>
            <a:spLocks noGrp="1"/>
          </p:cNvSpPr>
          <p:nvPr>
            <p:ph type="title"/>
          </p:nvPr>
        </p:nvSpPr>
        <p:spPr/>
        <p:txBody>
          <a:bodyPr/>
          <a:lstStyle/>
          <a:p>
            <a:r>
              <a:rPr lang="en-AU" dirty="0"/>
              <a:t>Thank you!</a:t>
            </a:r>
          </a:p>
        </p:txBody>
      </p:sp>
      <p:pic>
        <p:nvPicPr>
          <p:cNvPr id="4" name="Picture 3">
            <a:extLst>
              <a:ext uri="{FF2B5EF4-FFF2-40B4-BE49-F238E27FC236}">
                <a16:creationId xmlns:a16="http://schemas.microsoft.com/office/drawing/2014/main" id="{0CFB57C8-18AD-4996-8D3C-84563F637691}"/>
              </a:ext>
            </a:extLst>
          </p:cNvPr>
          <p:cNvPicPr>
            <a:picLocks noChangeAspect="1"/>
          </p:cNvPicPr>
          <p:nvPr/>
        </p:nvPicPr>
        <p:blipFill>
          <a:blip r:embed="rId3"/>
          <a:stretch>
            <a:fillRect/>
          </a:stretch>
        </p:blipFill>
        <p:spPr>
          <a:xfrm>
            <a:off x="6587199" y="1419622"/>
            <a:ext cx="2198025" cy="3188601"/>
          </a:xfrm>
          <a:prstGeom prst="rect">
            <a:avLst/>
          </a:prstGeom>
        </p:spPr>
      </p:pic>
      <p:sp>
        <p:nvSpPr>
          <p:cNvPr id="5" name="Rounded Rectangle 22">
            <a:extLst>
              <a:ext uri="{FF2B5EF4-FFF2-40B4-BE49-F238E27FC236}">
                <a16:creationId xmlns:a16="http://schemas.microsoft.com/office/drawing/2014/main" id="{197DCCA5-8BF9-4C31-9E95-DDE52C1F9F0A}"/>
              </a:ext>
            </a:extLst>
          </p:cNvPr>
          <p:cNvSpPr/>
          <p:nvPr/>
        </p:nvSpPr>
        <p:spPr>
          <a:xfrm>
            <a:off x="7308304" y="4443958"/>
            <a:ext cx="1784328" cy="40510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mml-</a:t>
            </a:r>
            <a:r>
              <a:rPr lang="en-US" dirty="0" err="1"/>
              <a:t>book.com</a:t>
            </a:r>
            <a:endParaRPr lang="en-US" dirty="0"/>
          </a:p>
        </p:txBody>
      </p:sp>
      <p:pic>
        <p:nvPicPr>
          <p:cNvPr id="6" name="Picture 5" descr="A close up of a logo&#10;&#10;Description automatically generated">
            <a:extLst>
              <a:ext uri="{FF2B5EF4-FFF2-40B4-BE49-F238E27FC236}">
                <a16:creationId xmlns:a16="http://schemas.microsoft.com/office/drawing/2014/main" id="{14802E8B-A09F-43D1-AFCF-DEDDFF96A8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7839" y="3075806"/>
            <a:ext cx="1128161" cy="1253209"/>
          </a:xfrm>
          <a:prstGeom prst="rect">
            <a:avLst/>
          </a:prstGeom>
        </p:spPr>
      </p:pic>
    </p:spTree>
    <p:extLst>
      <p:ext uri="{BB962C8B-B14F-4D97-AF65-F5344CB8AC3E}">
        <p14:creationId xmlns:p14="http://schemas.microsoft.com/office/powerpoint/2010/main" val="276973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B2A063D-B3E5-D94C-A558-51F46922EF6C}"/>
              </a:ext>
            </a:extLst>
          </p:cNvPr>
          <p:cNvSpPr>
            <a:spLocks noGrp="1"/>
          </p:cNvSpPr>
          <p:nvPr>
            <p:ph idx="1"/>
          </p:nvPr>
        </p:nvSpPr>
        <p:spPr/>
        <p:txBody>
          <a:bodyPr/>
          <a:lstStyle/>
          <a:p>
            <a:r>
              <a:rPr lang="en-US" dirty="0">
                <a:solidFill>
                  <a:schemeClr val="tx2"/>
                </a:solidFill>
              </a:rPr>
              <a:t>Assume that domain knowledge is captured by a predictor</a:t>
            </a:r>
          </a:p>
          <a:p>
            <a:endParaRPr lang="en-US" dirty="0">
              <a:solidFill>
                <a:schemeClr val="tx2"/>
              </a:solidFill>
            </a:endParaRPr>
          </a:p>
          <a:p>
            <a:r>
              <a:rPr lang="en-US" dirty="0">
                <a:solidFill>
                  <a:schemeClr val="tx2"/>
                </a:solidFill>
              </a:rPr>
              <a:t>Use predictor to decide where to measure (ABCDE)</a:t>
            </a:r>
          </a:p>
          <a:p>
            <a:pPr lvl="1"/>
            <a:r>
              <a:rPr lang="en-US" dirty="0">
                <a:solidFill>
                  <a:schemeClr val="tx2"/>
                </a:solidFill>
              </a:rPr>
              <a:t>(A) Active Learning</a:t>
            </a:r>
          </a:p>
          <a:p>
            <a:pPr lvl="1"/>
            <a:r>
              <a:rPr lang="en-US" dirty="0">
                <a:solidFill>
                  <a:schemeClr val="accent4"/>
                </a:solidFill>
              </a:rPr>
              <a:t>(B) Bandits / Bayesian </a:t>
            </a:r>
            <a:r>
              <a:rPr lang="en-US" dirty="0" err="1">
                <a:solidFill>
                  <a:schemeClr val="accent4"/>
                </a:solidFill>
              </a:rPr>
              <a:t>Optimisation</a:t>
            </a:r>
            <a:endParaRPr lang="en-US" dirty="0">
              <a:solidFill>
                <a:schemeClr val="accent4"/>
              </a:solidFill>
            </a:endParaRPr>
          </a:p>
          <a:p>
            <a:pPr lvl="1"/>
            <a:r>
              <a:rPr lang="en-US" dirty="0">
                <a:solidFill>
                  <a:schemeClr val="tx2"/>
                </a:solidFill>
              </a:rPr>
              <a:t>(C) Choice Theory</a:t>
            </a:r>
          </a:p>
          <a:p>
            <a:pPr lvl="1"/>
            <a:r>
              <a:rPr lang="en-US" dirty="0">
                <a:solidFill>
                  <a:schemeClr val="tx2"/>
                </a:solidFill>
              </a:rPr>
              <a:t>(DE) Design of Experiments</a:t>
            </a:r>
          </a:p>
          <a:p>
            <a:pPr lvl="1"/>
            <a:endParaRPr lang="en-US" dirty="0">
              <a:solidFill>
                <a:schemeClr val="tx2"/>
              </a:solidFill>
            </a:endParaRPr>
          </a:p>
        </p:txBody>
      </p:sp>
      <p:pic>
        <p:nvPicPr>
          <p:cNvPr id="2050" name="Picture 2">
            <a:extLst>
              <a:ext uri="{FF2B5EF4-FFF2-40B4-BE49-F238E27FC236}">
                <a16:creationId xmlns:a16="http://schemas.microsoft.com/office/drawing/2014/main" id="{15A8B520-FEA3-4308-A620-1CF441CD7BD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5736" y="467088"/>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Arrow: Left 1">
            <a:extLst>
              <a:ext uri="{FF2B5EF4-FFF2-40B4-BE49-F238E27FC236}">
                <a16:creationId xmlns:a16="http://schemas.microsoft.com/office/drawing/2014/main" id="{F496604F-0187-4C82-856F-1592407FE1F3}"/>
              </a:ext>
            </a:extLst>
          </p:cNvPr>
          <p:cNvSpPr/>
          <p:nvPr/>
        </p:nvSpPr>
        <p:spPr>
          <a:xfrm>
            <a:off x="3635896" y="2355726"/>
            <a:ext cx="2808312"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Let’s look here</a:t>
            </a:r>
          </a:p>
        </p:txBody>
      </p:sp>
    </p:spTree>
    <p:extLst>
      <p:ext uri="{BB962C8B-B14F-4D97-AF65-F5344CB8AC3E}">
        <p14:creationId xmlns:p14="http://schemas.microsoft.com/office/powerpoint/2010/main" val="3090894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5A9215-740A-4CBA-883C-630E6A99D9CC}"/>
              </a:ext>
            </a:extLst>
          </p:cNvPr>
          <p:cNvSpPr>
            <a:spLocks noGrp="1"/>
          </p:cNvSpPr>
          <p:nvPr>
            <p:ph type="body" sz="quarter" idx="10"/>
          </p:nvPr>
        </p:nvSpPr>
        <p:spPr>
          <a:xfrm>
            <a:off x="251520" y="1275605"/>
            <a:ext cx="6264696" cy="2736305"/>
          </a:xfrm>
        </p:spPr>
        <p:txBody>
          <a:bodyPr>
            <a:normAutofit/>
          </a:bodyPr>
          <a:lstStyle/>
          <a:p>
            <a:r>
              <a:rPr lang="en-AU" sz="3600" dirty="0"/>
              <a:t>Machine Learning guided Design</a:t>
            </a:r>
          </a:p>
          <a:p>
            <a:r>
              <a:rPr lang="en-AU" sz="3600" dirty="0"/>
              <a:t>of Ribosome Binding Sites</a:t>
            </a:r>
          </a:p>
          <a:p>
            <a:pPr marL="0" marR="0" lvl="2" indent="0" algn="l" defTabSz="914400" rtl="0" eaLnBrk="1" fontAlgn="auto" latinLnBrk="0" hangingPunct="1">
              <a:lnSpc>
                <a:spcPct val="90000"/>
              </a:lnSpc>
              <a:spcBef>
                <a:spcPts val="600"/>
              </a:spcBef>
              <a:spcAft>
                <a:spcPts val="0"/>
              </a:spcAft>
              <a:buClrTx/>
              <a:buSzTx/>
              <a:buFont typeface="Calibri" pitchFamily="34" charset="0"/>
              <a:buNone/>
              <a:tabLst/>
              <a:defRPr/>
            </a:pPr>
            <a:endParaRPr kumimoji="0" lang="en-AU" sz="3600" b="1"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3" name="Group 2">
            <a:extLst>
              <a:ext uri="{FF2B5EF4-FFF2-40B4-BE49-F238E27FC236}">
                <a16:creationId xmlns:a16="http://schemas.microsoft.com/office/drawing/2014/main" id="{784BD495-F4F9-45B6-9AB0-EE5C8D86D260}"/>
              </a:ext>
            </a:extLst>
          </p:cNvPr>
          <p:cNvGrpSpPr/>
          <p:nvPr/>
        </p:nvGrpSpPr>
        <p:grpSpPr>
          <a:xfrm>
            <a:off x="6804248" y="1636920"/>
            <a:ext cx="1567545" cy="1483104"/>
            <a:chOff x="7594847" y="1347614"/>
            <a:chExt cx="1567545" cy="1483104"/>
          </a:xfrm>
        </p:grpSpPr>
        <p:pic>
          <p:nvPicPr>
            <p:cNvPr id="4" name="Picture 3">
              <a:extLst>
                <a:ext uri="{FF2B5EF4-FFF2-40B4-BE49-F238E27FC236}">
                  <a16:creationId xmlns:a16="http://schemas.microsoft.com/office/drawing/2014/main" id="{30802209-523A-4813-9EB0-83E8818B95FC}"/>
                </a:ext>
              </a:extLst>
            </p:cNvPr>
            <p:cNvPicPr>
              <a:picLocks noChangeAspect="1"/>
            </p:cNvPicPr>
            <p:nvPr/>
          </p:nvPicPr>
          <p:blipFill>
            <a:blip r:embed="rId2"/>
            <a:stretch>
              <a:fillRect/>
            </a:stretch>
          </p:blipFill>
          <p:spPr>
            <a:xfrm>
              <a:off x="7645204" y="1347614"/>
              <a:ext cx="1483104" cy="1483104"/>
            </a:xfrm>
            <a:prstGeom prst="rect">
              <a:avLst/>
            </a:prstGeom>
          </p:spPr>
        </p:pic>
        <p:sp>
          <p:nvSpPr>
            <p:cNvPr id="5" name="TextBox 4">
              <a:extLst>
                <a:ext uri="{FF2B5EF4-FFF2-40B4-BE49-F238E27FC236}">
                  <a16:creationId xmlns:a16="http://schemas.microsoft.com/office/drawing/2014/main" id="{CEB31423-DD9F-4289-84AC-5C6CA72F717F}"/>
                </a:ext>
              </a:extLst>
            </p:cNvPr>
            <p:cNvSpPr txBox="1"/>
            <p:nvPr/>
          </p:nvSpPr>
          <p:spPr>
            <a:xfrm>
              <a:off x="7594847" y="2536202"/>
              <a:ext cx="1567545" cy="276999"/>
            </a:xfrm>
            <a:prstGeom prst="rect">
              <a:avLst/>
            </a:prstGeom>
            <a:noFill/>
          </p:spPr>
          <p:txBody>
            <a:bodyPr wrap="none" rtlCol="0">
              <a:spAutoFit/>
            </a:bodyPr>
            <a:lstStyle/>
            <a:p>
              <a:r>
                <a:rPr lang="en-AU" sz="1200" dirty="0">
                  <a:solidFill>
                    <a:schemeClr val="accent5">
                      <a:lumMod val="60000"/>
                      <a:lumOff val="40000"/>
                    </a:schemeClr>
                  </a:solidFill>
                </a:rPr>
                <a:t>Maciej Holowko, L&amp;W</a:t>
              </a:r>
            </a:p>
          </p:txBody>
        </p:sp>
      </p:grpSp>
      <p:grpSp>
        <p:nvGrpSpPr>
          <p:cNvPr id="6" name="Group 5">
            <a:extLst>
              <a:ext uri="{FF2B5EF4-FFF2-40B4-BE49-F238E27FC236}">
                <a16:creationId xmlns:a16="http://schemas.microsoft.com/office/drawing/2014/main" id="{1E79DCD9-2EEC-40B3-902E-CAB1479AB29B}"/>
              </a:ext>
            </a:extLst>
          </p:cNvPr>
          <p:cNvGrpSpPr/>
          <p:nvPr/>
        </p:nvGrpSpPr>
        <p:grpSpPr>
          <a:xfrm>
            <a:off x="7244276" y="259308"/>
            <a:ext cx="1777364" cy="1203598"/>
            <a:chOff x="7218392" y="0"/>
            <a:chExt cx="1777364" cy="1203598"/>
          </a:xfrm>
        </p:grpSpPr>
        <p:pic>
          <p:nvPicPr>
            <p:cNvPr id="7" name="Picture 6" descr="A person standing in front of a forest&#10;&#10;Description automatically generated">
              <a:extLst>
                <a:ext uri="{FF2B5EF4-FFF2-40B4-BE49-F238E27FC236}">
                  <a16:creationId xmlns:a16="http://schemas.microsoft.com/office/drawing/2014/main" id="{D1BF30A2-007D-4E26-89E6-A8ADF98DDADF}"/>
                </a:ext>
              </a:extLst>
            </p:cNvPr>
            <p:cNvPicPr>
              <a:picLocks noChangeAspect="1"/>
            </p:cNvPicPr>
            <p:nvPr/>
          </p:nvPicPr>
          <p:blipFill rotWithShape="1">
            <a:blip r:embed="rId3">
              <a:extLst>
                <a:ext uri="{28A0092B-C50C-407E-A947-70E740481C1C}">
                  <a14:useLocalDpi xmlns:a14="http://schemas.microsoft.com/office/drawing/2010/main" val="0"/>
                </a:ext>
              </a:extLst>
            </a:blip>
            <a:srcRect l="20664" r="7549"/>
            <a:stretch/>
          </p:blipFill>
          <p:spPr>
            <a:xfrm>
              <a:off x="7218392" y="0"/>
              <a:ext cx="1728000" cy="1203598"/>
            </a:xfrm>
            <a:prstGeom prst="rect">
              <a:avLst/>
            </a:prstGeom>
          </p:spPr>
        </p:pic>
        <p:sp>
          <p:nvSpPr>
            <p:cNvPr id="8" name="TextBox 7">
              <a:extLst>
                <a:ext uri="{FF2B5EF4-FFF2-40B4-BE49-F238E27FC236}">
                  <a16:creationId xmlns:a16="http://schemas.microsoft.com/office/drawing/2014/main" id="{8A4C932F-C333-4F18-B7BA-9B4C5DB6C32D}"/>
                </a:ext>
              </a:extLst>
            </p:cNvPr>
            <p:cNvSpPr txBox="1"/>
            <p:nvPr/>
          </p:nvSpPr>
          <p:spPr>
            <a:xfrm>
              <a:off x="7452320" y="915566"/>
              <a:ext cx="1543436" cy="276999"/>
            </a:xfrm>
            <a:prstGeom prst="rect">
              <a:avLst/>
            </a:prstGeom>
            <a:noFill/>
          </p:spPr>
          <p:txBody>
            <a:bodyPr wrap="none" rtlCol="0">
              <a:spAutoFit/>
            </a:bodyPr>
            <a:lstStyle/>
            <a:p>
              <a:r>
                <a:rPr lang="en-AU" sz="1200" dirty="0">
                  <a:solidFill>
                    <a:schemeClr val="accent4">
                      <a:lumMod val="60000"/>
                      <a:lumOff val="40000"/>
                    </a:schemeClr>
                  </a:solidFill>
                </a:rPr>
                <a:t>Mengyan Zhang, ANU</a:t>
              </a:r>
            </a:p>
          </p:txBody>
        </p:sp>
      </p:grpSp>
      <p:grpSp>
        <p:nvGrpSpPr>
          <p:cNvPr id="9" name="Group 8">
            <a:extLst>
              <a:ext uri="{FF2B5EF4-FFF2-40B4-BE49-F238E27FC236}">
                <a16:creationId xmlns:a16="http://schemas.microsoft.com/office/drawing/2014/main" id="{331A07DE-C62B-4647-ABC2-CF491C9F711E}"/>
              </a:ext>
            </a:extLst>
          </p:cNvPr>
          <p:cNvGrpSpPr/>
          <p:nvPr/>
        </p:nvGrpSpPr>
        <p:grpSpPr>
          <a:xfrm>
            <a:off x="7923015" y="3277978"/>
            <a:ext cx="1213163" cy="1684949"/>
            <a:chOff x="6050354" y="3458551"/>
            <a:chExt cx="1213163" cy="1684949"/>
          </a:xfrm>
        </p:grpSpPr>
        <p:pic>
          <p:nvPicPr>
            <p:cNvPr id="10" name="Picture 9">
              <a:extLst>
                <a:ext uri="{FF2B5EF4-FFF2-40B4-BE49-F238E27FC236}">
                  <a16:creationId xmlns:a16="http://schemas.microsoft.com/office/drawing/2014/main" id="{9D3C3ABF-2E03-49BE-BD36-D521690ADCD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 t="2433" r="-491"/>
            <a:stretch/>
          </p:blipFill>
          <p:spPr>
            <a:xfrm>
              <a:off x="6050354" y="3458551"/>
              <a:ext cx="1104445" cy="1684949"/>
            </a:xfrm>
            <a:prstGeom prst="rect">
              <a:avLst/>
            </a:prstGeom>
          </p:spPr>
        </p:pic>
        <p:sp>
          <p:nvSpPr>
            <p:cNvPr id="11" name="TextBox 10">
              <a:extLst>
                <a:ext uri="{FF2B5EF4-FFF2-40B4-BE49-F238E27FC236}">
                  <a16:creationId xmlns:a16="http://schemas.microsoft.com/office/drawing/2014/main" id="{7E886415-1602-4CF8-BE36-8B2BC9736D10}"/>
                </a:ext>
              </a:extLst>
            </p:cNvPr>
            <p:cNvSpPr txBox="1"/>
            <p:nvPr/>
          </p:nvSpPr>
          <p:spPr>
            <a:xfrm>
              <a:off x="6087404" y="4667546"/>
              <a:ext cx="1176113" cy="461665"/>
            </a:xfrm>
            <a:prstGeom prst="rect">
              <a:avLst/>
            </a:prstGeom>
            <a:noFill/>
          </p:spPr>
          <p:txBody>
            <a:bodyPr wrap="square" rtlCol="0">
              <a:spAutoFit/>
            </a:bodyPr>
            <a:lstStyle/>
            <a:p>
              <a:r>
                <a:rPr lang="en-AU" sz="1200" dirty="0">
                  <a:solidFill>
                    <a:schemeClr val="accent5">
                      <a:lumMod val="20000"/>
                      <a:lumOff val="80000"/>
                    </a:schemeClr>
                  </a:solidFill>
                </a:rPr>
                <a:t>Huw Hayman </a:t>
              </a:r>
            </a:p>
            <a:p>
              <a:r>
                <a:rPr lang="en-AU" sz="1200" dirty="0" err="1">
                  <a:solidFill>
                    <a:schemeClr val="accent5">
                      <a:lumMod val="20000"/>
                      <a:lumOff val="80000"/>
                    </a:schemeClr>
                  </a:solidFill>
                </a:rPr>
                <a:t>Zumpe</a:t>
              </a:r>
              <a:r>
                <a:rPr lang="en-AU" sz="1200" dirty="0">
                  <a:solidFill>
                    <a:schemeClr val="accent5">
                      <a:lumMod val="20000"/>
                      <a:lumOff val="80000"/>
                    </a:schemeClr>
                  </a:solidFill>
                </a:rPr>
                <a:t>, </a:t>
              </a:r>
              <a:r>
                <a:rPr lang="en-AU" sz="1200" dirty="0" err="1">
                  <a:solidFill>
                    <a:schemeClr val="accent5">
                      <a:lumMod val="20000"/>
                      <a:lumOff val="80000"/>
                    </a:schemeClr>
                  </a:solidFill>
                </a:rPr>
                <a:t>SynBio</a:t>
              </a:r>
              <a:endParaRPr lang="en-AU" sz="1200" dirty="0">
                <a:solidFill>
                  <a:schemeClr val="accent5">
                    <a:lumMod val="20000"/>
                    <a:lumOff val="80000"/>
                  </a:schemeClr>
                </a:solidFill>
              </a:endParaRPr>
            </a:p>
          </p:txBody>
        </p:sp>
      </p:grpSp>
    </p:spTree>
    <p:extLst>
      <p:ext uri="{BB962C8B-B14F-4D97-AF65-F5344CB8AC3E}">
        <p14:creationId xmlns:p14="http://schemas.microsoft.com/office/powerpoint/2010/main" val="512480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2E35EF2A-1173-4C9A-8906-9909795DA091}"/>
              </a:ext>
            </a:extLst>
          </p:cNvPr>
          <p:cNvSpPr>
            <a:spLocks noGrp="1"/>
          </p:cNvSpPr>
          <p:nvPr>
            <p:ph type="title"/>
          </p:nvPr>
        </p:nvSpPr>
        <p:spPr>
          <a:xfrm>
            <a:off x="251520" y="805458"/>
            <a:ext cx="4038600" cy="639365"/>
          </a:xfrm>
        </p:spPr>
        <p:txBody>
          <a:bodyPr anchor="t">
            <a:normAutofit/>
          </a:bodyPr>
          <a:lstStyle/>
          <a:p>
            <a:r>
              <a:rPr lang="en-US" dirty="0"/>
              <a:t>The RBS Problem</a:t>
            </a:r>
          </a:p>
        </p:txBody>
      </p:sp>
      <p:sp>
        <p:nvSpPr>
          <p:cNvPr id="28" name="Content Placeholder 2">
            <a:extLst>
              <a:ext uri="{FF2B5EF4-FFF2-40B4-BE49-F238E27FC236}">
                <a16:creationId xmlns:a16="http://schemas.microsoft.com/office/drawing/2014/main" id="{673BA8FC-02E9-40AA-B5BF-F93B180A4B32}"/>
              </a:ext>
            </a:extLst>
          </p:cNvPr>
          <p:cNvSpPr>
            <a:spLocks noGrp="1"/>
          </p:cNvSpPr>
          <p:nvPr>
            <p:ph sz="half" idx="1"/>
          </p:nvPr>
        </p:nvSpPr>
        <p:spPr>
          <a:xfrm>
            <a:off x="251520" y="1665854"/>
            <a:ext cx="4038600" cy="3066136"/>
          </a:xfrm>
        </p:spPr>
        <p:txBody>
          <a:bodyPr>
            <a:normAutofit/>
          </a:bodyPr>
          <a:lstStyle/>
          <a:p>
            <a:r>
              <a:rPr lang="en-US" sz="2000"/>
              <a:t>Ribosome Binding Site (RBS) controls protein expression level</a:t>
            </a:r>
          </a:p>
          <a:p>
            <a:endParaRPr lang="en-US" sz="2000"/>
          </a:p>
          <a:p>
            <a:r>
              <a:rPr lang="en-US" sz="2000"/>
              <a:t>Translation Initiation Rate of Ribosome (TIR) binding sites is hard to predict and is expensive to label</a:t>
            </a:r>
          </a:p>
          <a:p>
            <a:endParaRPr lang="en-US" sz="2000"/>
          </a:p>
          <a:p>
            <a:r>
              <a:rPr lang="en-AU" sz="2000"/>
              <a:t>RBS calculators are based on thermodynamic data</a:t>
            </a:r>
          </a:p>
        </p:txBody>
      </p:sp>
      <p:pic>
        <p:nvPicPr>
          <p:cNvPr id="15" name="Content Placeholder 14" descr="A close up of a flower&#10;&#10;Description automatically generated">
            <a:extLst>
              <a:ext uri="{FF2B5EF4-FFF2-40B4-BE49-F238E27FC236}">
                <a16:creationId xmlns:a16="http://schemas.microsoft.com/office/drawing/2014/main" id="{21A33F1D-02AA-4CCF-A109-07A62D39FD15}"/>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220072" y="879562"/>
            <a:ext cx="3418560" cy="3384376"/>
          </a:xfrm>
          <a:noFill/>
        </p:spPr>
      </p:pic>
    </p:spTree>
    <p:extLst>
      <p:ext uri="{BB962C8B-B14F-4D97-AF65-F5344CB8AC3E}">
        <p14:creationId xmlns:p14="http://schemas.microsoft.com/office/powerpoint/2010/main" val="2266924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7321BC32-9CF1-491D-93FC-38546F0C6F09}"/>
              </a:ext>
            </a:extLst>
          </p:cNvPr>
          <p:cNvSpPr>
            <a:spLocks noGrp="1"/>
          </p:cNvSpPr>
          <p:nvPr>
            <p:ph idx="1"/>
          </p:nvPr>
        </p:nvSpPr>
        <p:spPr>
          <a:xfrm>
            <a:off x="253444" y="1179145"/>
            <a:ext cx="3744414" cy="639365"/>
          </a:xfrm>
          <a:noFill/>
        </p:spPr>
        <p:txBody>
          <a:bodyPr>
            <a:normAutofit/>
          </a:bodyPr>
          <a:lstStyle/>
          <a:p>
            <a:pPr marL="0" indent="0" algn="ctr">
              <a:buNone/>
            </a:pPr>
            <a:r>
              <a:rPr lang="en-US" altLang="zh-CN" sz="2000" dirty="0"/>
              <a:t>Design</a:t>
            </a:r>
            <a:r>
              <a:rPr lang="zh-CN" altLang="en-US" sz="2000" dirty="0"/>
              <a:t> </a:t>
            </a:r>
            <a:r>
              <a:rPr lang="en-US" altLang="zh-CN" sz="2000" dirty="0"/>
              <a:t>Ribosome</a:t>
            </a:r>
            <a:r>
              <a:rPr lang="zh-CN" altLang="en-US" sz="2000" dirty="0"/>
              <a:t> </a:t>
            </a:r>
            <a:r>
              <a:rPr lang="en-US" altLang="zh-CN" sz="2000" dirty="0"/>
              <a:t>Binding</a:t>
            </a:r>
            <a:r>
              <a:rPr lang="zh-CN" altLang="en-US" sz="2000" dirty="0"/>
              <a:t> </a:t>
            </a:r>
            <a:r>
              <a:rPr lang="en-US" altLang="zh-CN" sz="2000" dirty="0"/>
              <a:t>Site</a:t>
            </a:r>
            <a:r>
              <a:rPr lang="zh-CN" altLang="en-US" sz="2000" dirty="0"/>
              <a:t> </a:t>
            </a:r>
            <a:r>
              <a:rPr lang="en-US" altLang="zh-CN" sz="2000" dirty="0"/>
              <a:t>(RBS)</a:t>
            </a:r>
            <a:r>
              <a:rPr lang="zh-CN" altLang="en-US" sz="2000" dirty="0"/>
              <a:t> </a:t>
            </a:r>
            <a:r>
              <a:rPr lang="en-US" altLang="zh-CN" sz="2000" dirty="0"/>
              <a:t>sequences</a:t>
            </a:r>
            <a:endParaRPr lang="en-US" sz="2000" dirty="0"/>
          </a:p>
        </p:txBody>
      </p:sp>
      <p:sp>
        <p:nvSpPr>
          <p:cNvPr id="2" name="Title 1">
            <a:extLst>
              <a:ext uri="{FF2B5EF4-FFF2-40B4-BE49-F238E27FC236}">
                <a16:creationId xmlns:a16="http://schemas.microsoft.com/office/drawing/2014/main" id="{D4D71706-B29D-4E85-817D-2CDEE262DFD5}"/>
              </a:ext>
            </a:extLst>
          </p:cNvPr>
          <p:cNvSpPr>
            <a:spLocks noGrp="1"/>
          </p:cNvSpPr>
          <p:nvPr>
            <p:ph type="title"/>
          </p:nvPr>
        </p:nvSpPr>
        <p:spPr>
          <a:xfrm>
            <a:off x="1331640" y="106514"/>
            <a:ext cx="8640960" cy="639365"/>
          </a:xfrm>
        </p:spPr>
        <p:txBody>
          <a:bodyPr/>
          <a:lstStyle/>
          <a:p>
            <a:r>
              <a:rPr lang="en-AU" dirty="0"/>
              <a:t>What</a:t>
            </a:r>
            <a:r>
              <a:rPr lang="en-US" altLang="zh-CN" dirty="0"/>
              <a:t>’s</a:t>
            </a:r>
            <a:r>
              <a:rPr lang="en-AU" dirty="0"/>
              <a:t> the objective? </a:t>
            </a:r>
          </a:p>
        </p:txBody>
      </p:sp>
      <p:sp>
        <p:nvSpPr>
          <p:cNvPr id="6" name="TextBox 5">
            <a:extLst>
              <a:ext uri="{FF2B5EF4-FFF2-40B4-BE49-F238E27FC236}">
                <a16:creationId xmlns:a16="http://schemas.microsoft.com/office/drawing/2014/main" id="{B41C4747-DC4B-49D9-8A1C-048C2215F669}"/>
              </a:ext>
            </a:extLst>
          </p:cNvPr>
          <p:cNvSpPr txBox="1"/>
          <p:nvPr/>
        </p:nvSpPr>
        <p:spPr>
          <a:xfrm>
            <a:off x="4869710" y="1235411"/>
            <a:ext cx="4129849" cy="400110"/>
          </a:xfrm>
          <a:prstGeom prst="rect">
            <a:avLst/>
          </a:prstGeom>
          <a:noFill/>
        </p:spPr>
        <p:txBody>
          <a:bodyPr wrap="none" rtlCol="0">
            <a:spAutoFit/>
          </a:bodyPr>
          <a:lstStyle/>
          <a:p>
            <a:r>
              <a:rPr lang="en-US" altLang="zh-CN" sz="2000" dirty="0"/>
              <a:t>Optimize</a:t>
            </a:r>
            <a:r>
              <a:rPr lang="zh-CN" altLang="en-US" sz="2000" dirty="0"/>
              <a:t> </a:t>
            </a:r>
            <a:r>
              <a:rPr lang="en-US" altLang="zh-CN" sz="2000" dirty="0"/>
              <a:t>the</a:t>
            </a:r>
            <a:r>
              <a:rPr lang="zh-CN" altLang="en-US" sz="2000" dirty="0"/>
              <a:t> </a:t>
            </a:r>
            <a:r>
              <a:rPr lang="en-US" altLang="zh-CN" sz="2000" dirty="0"/>
              <a:t>protein</a:t>
            </a:r>
            <a:r>
              <a:rPr lang="zh-CN" altLang="en-US" sz="2000" dirty="0"/>
              <a:t> </a:t>
            </a:r>
            <a:r>
              <a:rPr lang="en-US" altLang="zh-CN" sz="2000" dirty="0"/>
              <a:t>expression</a:t>
            </a:r>
            <a:r>
              <a:rPr lang="zh-CN" altLang="en-US" sz="2000" dirty="0"/>
              <a:t> </a:t>
            </a:r>
            <a:r>
              <a:rPr lang="en-US" altLang="zh-CN" sz="2000" dirty="0"/>
              <a:t>level.</a:t>
            </a:r>
            <a:endParaRPr lang="en-US" sz="2000" dirty="0"/>
          </a:p>
        </p:txBody>
      </p:sp>
      <p:sp>
        <p:nvSpPr>
          <p:cNvPr id="7" name="Right Arrow 4">
            <a:extLst>
              <a:ext uri="{FF2B5EF4-FFF2-40B4-BE49-F238E27FC236}">
                <a16:creationId xmlns:a16="http://schemas.microsoft.com/office/drawing/2014/main" id="{9A67CC58-3EFA-4C2B-88A6-91424B03BB38}"/>
              </a:ext>
            </a:extLst>
          </p:cNvPr>
          <p:cNvSpPr/>
          <p:nvPr/>
        </p:nvSpPr>
        <p:spPr>
          <a:xfrm>
            <a:off x="4112901" y="1335439"/>
            <a:ext cx="641766" cy="200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2F7348A5-1119-4BA2-A00E-D9EF16F40DD8}"/>
              </a:ext>
            </a:extLst>
          </p:cNvPr>
          <p:cNvGraphicFramePr>
            <a:graphicFrameLocks noGrp="1"/>
          </p:cNvGraphicFramePr>
          <p:nvPr/>
        </p:nvGraphicFramePr>
        <p:xfrm>
          <a:off x="1586232" y="1989325"/>
          <a:ext cx="5971536" cy="2230790"/>
        </p:xfrm>
        <a:graphic>
          <a:graphicData uri="http://schemas.openxmlformats.org/drawingml/2006/table">
            <a:tbl>
              <a:tblPr firstRow="1" bandRow="1">
                <a:tableStyleId>{69CF1AB2-1976-4502-BF36-3FF5EA218861}</a:tableStyleId>
              </a:tblPr>
              <a:tblGrid>
                <a:gridCol w="2985768">
                  <a:extLst>
                    <a:ext uri="{9D8B030D-6E8A-4147-A177-3AD203B41FA5}">
                      <a16:colId xmlns:a16="http://schemas.microsoft.com/office/drawing/2014/main" val="20000"/>
                    </a:ext>
                  </a:extLst>
                </a:gridCol>
                <a:gridCol w="2985768">
                  <a:extLst>
                    <a:ext uri="{9D8B030D-6E8A-4147-A177-3AD203B41FA5}">
                      <a16:colId xmlns:a16="http://schemas.microsoft.com/office/drawing/2014/main" val="20001"/>
                    </a:ext>
                  </a:extLst>
                </a:gridCol>
              </a:tblGrid>
              <a:tr h="651242">
                <a:tc>
                  <a:txBody>
                    <a:bodyPr/>
                    <a:lstStyle/>
                    <a:p>
                      <a:pPr algn="ctr"/>
                      <a:r>
                        <a:rPr lang="zh-CN" altLang="en-US" dirty="0"/>
                        <a:t> </a:t>
                      </a:r>
                      <a:r>
                        <a:rPr lang="en-US" dirty="0"/>
                        <a:t>RBS</a:t>
                      </a:r>
                      <a:r>
                        <a:rPr lang="en-US" baseline="0" dirty="0"/>
                        <a:t> sequence</a:t>
                      </a:r>
                      <a:endParaRPr lang="en-US" dirty="0"/>
                    </a:p>
                  </a:txBody>
                  <a:tcPr/>
                </a:tc>
                <a:tc>
                  <a:txBody>
                    <a:bodyPr/>
                    <a:lstStyle/>
                    <a:p>
                      <a:pPr algn="ctr"/>
                      <a:r>
                        <a:rPr lang="en-US" altLang="zh-CN" dirty="0"/>
                        <a:t>Normalized</a:t>
                      </a:r>
                      <a:r>
                        <a:rPr lang="zh-CN" altLang="en-US" baseline="30000" dirty="0"/>
                        <a:t>*</a:t>
                      </a:r>
                      <a:r>
                        <a:rPr lang="zh-CN" altLang="en-US" dirty="0"/>
                        <a:t> </a:t>
                      </a:r>
                      <a:r>
                        <a:rPr lang="en-US" altLang="zh-CN" dirty="0"/>
                        <a:t>Protein</a:t>
                      </a:r>
                      <a:r>
                        <a:rPr lang="zh-CN" altLang="en-US" dirty="0"/>
                        <a:t> </a:t>
                      </a:r>
                      <a:r>
                        <a:rPr lang="en-US" dirty="0"/>
                        <a:t>Expression Level</a:t>
                      </a:r>
                    </a:p>
                  </a:txBody>
                  <a:tcPr/>
                </a:tc>
                <a:extLst>
                  <a:ext uri="{0D108BD9-81ED-4DB2-BD59-A6C34878D82A}">
                    <a16:rowId xmlns:a16="http://schemas.microsoft.com/office/drawing/2014/main" val="10000"/>
                  </a:ext>
                </a:extLst>
              </a:tr>
              <a:tr h="394887">
                <a:tc>
                  <a:txBody>
                    <a:bodyPr/>
                    <a:lstStyle/>
                    <a:p>
                      <a:pPr algn="ctr" fontAlgn="b"/>
                      <a:r>
                        <a:rPr lang="en-US" sz="1600" b="0" i="0" u="none" strike="noStrike" dirty="0">
                          <a:solidFill>
                            <a:srgbClr val="000000"/>
                          </a:solidFill>
                          <a:effectLst/>
                          <a:latin typeface="Calibri" charset="0"/>
                        </a:rPr>
                        <a:t>TTTAAGA</a:t>
                      </a:r>
                      <a:r>
                        <a:rPr lang="en-US" sz="1600" b="0" i="0" u="none" strike="noStrike" dirty="0">
                          <a:solidFill>
                            <a:srgbClr val="FF0000"/>
                          </a:solidFill>
                          <a:effectLst/>
                          <a:latin typeface="Calibri" charset="0"/>
                        </a:rPr>
                        <a:t>GTTATA</a:t>
                      </a:r>
                      <a:r>
                        <a:rPr lang="en-US" sz="1600" b="0" i="0" u="none" strike="noStrike" dirty="0">
                          <a:solidFill>
                            <a:srgbClr val="000000"/>
                          </a:solidFill>
                          <a:effectLst/>
                          <a:latin typeface="Calibri" charset="0"/>
                        </a:rPr>
                        <a:t>TATACAT</a:t>
                      </a:r>
                    </a:p>
                  </a:txBody>
                  <a:tcPr marL="6350" marR="6350" marT="6350" marB="0" anchor="ctr"/>
                </a:tc>
                <a:tc>
                  <a:txBody>
                    <a:bodyPr/>
                    <a:lstStyle/>
                    <a:p>
                      <a:pPr algn="ctr"/>
                      <a:r>
                        <a:rPr lang="en-US" altLang="zh-CN"/>
                        <a:t>1.58</a:t>
                      </a:r>
                      <a:endParaRPr lang="en-US"/>
                    </a:p>
                  </a:txBody>
                  <a:tcPr/>
                </a:tc>
                <a:extLst>
                  <a:ext uri="{0D108BD9-81ED-4DB2-BD59-A6C34878D82A}">
                    <a16:rowId xmlns:a16="http://schemas.microsoft.com/office/drawing/2014/main" val="10001"/>
                  </a:ext>
                </a:extLst>
              </a:tr>
              <a:tr h="394887">
                <a:tc>
                  <a:txBody>
                    <a:bodyPr/>
                    <a:lstStyle/>
                    <a:p>
                      <a:pPr algn="ctr" fontAlgn="b"/>
                      <a:r>
                        <a:rPr lang="en-US" sz="1600" b="0" i="0" u="none" strike="noStrike" dirty="0">
                          <a:solidFill>
                            <a:srgbClr val="000000"/>
                          </a:solidFill>
                          <a:effectLst/>
                          <a:latin typeface="Calibri" charset="0"/>
                        </a:rPr>
                        <a:t>TTTAAGA</a:t>
                      </a:r>
                      <a:r>
                        <a:rPr lang="en-US" sz="1600" b="0" i="0" u="none" strike="noStrike" dirty="0">
                          <a:solidFill>
                            <a:srgbClr val="FF0000"/>
                          </a:solidFill>
                          <a:effectLst/>
                          <a:latin typeface="Calibri" charset="0"/>
                        </a:rPr>
                        <a:t>ATATGC</a:t>
                      </a:r>
                      <a:r>
                        <a:rPr lang="en-US" sz="1600" b="0" i="0" u="none" strike="noStrike" dirty="0">
                          <a:solidFill>
                            <a:srgbClr val="000000"/>
                          </a:solidFill>
                          <a:effectLst/>
                          <a:latin typeface="Calibri" charset="0"/>
                        </a:rPr>
                        <a:t>TATACAT</a:t>
                      </a:r>
                    </a:p>
                  </a:txBody>
                  <a:tcPr marL="6350" marR="6350" marT="6350" marB="0" anchor="ctr"/>
                </a:tc>
                <a:tc>
                  <a:txBody>
                    <a:bodyPr/>
                    <a:lstStyle/>
                    <a:p>
                      <a:pPr algn="ctr"/>
                      <a:r>
                        <a:rPr lang="en-US" altLang="zh-CN"/>
                        <a:t>1.42</a:t>
                      </a:r>
                      <a:endParaRPr lang="en-US"/>
                    </a:p>
                  </a:txBody>
                  <a:tcPr/>
                </a:tc>
                <a:extLst>
                  <a:ext uri="{0D108BD9-81ED-4DB2-BD59-A6C34878D82A}">
                    <a16:rowId xmlns:a16="http://schemas.microsoft.com/office/drawing/2014/main" val="10002"/>
                  </a:ext>
                </a:extLst>
              </a:tr>
              <a:tr h="394887">
                <a:tc>
                  <a:txBody>
                    <a:bodyPr/>
                    <a:lstStyle/>
                    <a:p>
                      <a:pPr algn="ctr" fontAlgn="b"/>
                      <a:r>
                        <a:rPr lang="en-US" sz="1600" b="0" i="0" u="none" strike="noStrike" dirty="0">
                          <a:solidFill>
                            <a:srgbClr val="000000"/>
                          </a:solidFill>
                          <a:effectLst/>
                          <a:latin typeface="Calibri" charset="0"/>
                        </a:rPr>
                        <a:t>TTTAAGA</a:t>
                      </a:r>
                      <a:r>
                        <a:rPr lang="en-US" sz="1600" b="0" i="0" u="none" strike="noStrike" dirty="0">
                          <a:solidFill>
                            <a:srgbClr val="FF0000"/>
                          </a:solidFill>
                          <a:effectLst/>
                          <a:latin typeface="Calibri" charset="0"/>
                        </a:rPr>
                        <a:t>CTCGGA</a:t>
                      </a:r>
                      <a:r>
                        <a:rPr lang="en-US" sz="1600" b="0" i="0" u="none" strike="noStrike" dirty="0">
                          <a:solidFill>
                            <a:srgbClr val="000000"/>
                          </a:solidFill>
                          <a:effectLst/>
                          <a:latin typeface="Calibri" charset="0"/>
                        </a:rPr>
                        <a:t>TATACAT</a:t>
                      </a:r>
                    </a:p>
                  </a:txBody>
                  <a:tcPr marL="6350" marR="6350" marT="6350" marB="0" anchor="ctr"/>
                </a:tc>
                <a:tc>
                  <a:txBody>
                    <a:bodyPr/>
                    <a:lstStyle/>
                    <a:p>
                      <a:pPr algn="ctr"/>
                      <a:r>
                        <a:rPr lang="en-US" altLang="zh-CN"/>
                        <a:t>0.14</a:t>
                      </a:r>
                      <a:endParaRPr lang="en-US"/>
                    </a:p>
                  </a:txBody>
                  <a:tcPr/>
                </a:tc>
                <a:extLst>
                  <a:ext uri="{0D108BD9-81ED-4DB2-BD59-A6C34878D82A}">
                    <a16:rowId xmlns:a16="http://schemas.microsoft.com/office/drawing/2014/main" val="10003"/>
                  </a:ext>
                </a:extLst>
              </a:tr>
              <a:tr h="394887">
                <a:tc>
                  <a:txBody>
                    <a:bodyPr/>
                    <a:lstStyle/>
                    <a:p>
                      <a:pPr algn="ctr" fontAlgn="b"/>
                      <a:r>
                        <a:rPr lang="en-US" sz="1600" b="0" i="0" u="none" strike="noStrike" dirty="0">
                          <a:solidFill>
                            <a:srgbClr val="000000"/>
                          </a:solidFill>
                          <a:effectLst/>
                          <a:latin typeface="Calibri" charset="0"/>
                        </a:rPr>
                        <a:t>TTTAAGA</a:t>
                      </a:r>
                      <a:r>
                        <a:rPr lang="en-US" sz="1600" b="0" i="0" u="none" strike="noStrike" dirty="0">
                          <a:solidFill>
                            <a:srgbClr val="FF0000"/>
                          </a:solidFill>
                          <a:effectLst/>
                          <a:latin typeface="Calibri" charset="0"/>
                        </a:rPr>
                        <a:t>GTTTTT</a:t>
                      </a:r>
                      <a:r>
                        <a:rPr lang="en-US" sz="1600" b="0" i="0" u="none" strike="noStrike" dirty="0">
                          <a:solidFill>
                            <a:srgbClr val="000000"/>
                          </a:solidFill>
                          <a:effectLst/>
                          <a:latin typeface="Calibri" charset="0"/>
                        </a:rPr>
                        <a:t>TATACAT</a:t>
                      </a: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ctr"/>
                      <a:r>
                        <a:rPr lang="en-US" altLang="zh-CN" dirty="0"/>
                        <a:t>2.88</a:t>
                      </a:r>
                      <a:endParaRPr 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CF58513-6E8A-4788-BCE0-7FFE212233D0}"/>
                  </a:ext>
                </a:extLst>
              </p:cNvPr>
              <p:cNvSpPr txBox="1"/>
              <p:nvPr/>
            </p:nvSpPr>
            <p:spPr>
              <a:xfrm>
                <a:off x="5299119" y="4853838"/>
                <a:ext cx="3233321" cy="318805"/>
              </a:xfrm>
              <a:prstGeom prst="rect">
                <a:avLst/>
              </a:prstGeom>
              <a:noFill/>
            </p:spPr>
            <p:txBody>
              <a:bodyPr wrap="none" rtlCol="0">
                <a:spAutoFit/>
              </a:bodyPr>
              <a:lstStyle/>
              <a:p>
                <a:r>
                  <a:rPr lang="zh-CN" altLang="en-US" sz="1100" dirty="0"/>
                  <a:t>* </a:t>
                </a:r>
                <a:r>
                  <a:rPr lang="en-US" altLang="zh-CN" sz="1100" dirty="0"/>
                  <a:t>zero</a:t>
                </a:r>
                <a:r>
                  <a:rPr lang="zh-CN" altLang="en-US" sz="1100" dirty="0"/>
                  <a:t> </a:t>
                </a:r>
                <a:r>
                  <a:rPr lang="en-US" altLang="zh-CN" sz="1100" dirty="0"/>
                  <a:t>mean</a:t>
                </a:r>
                <a:r>
                  <a:rPr lang="zh-CN" altLang="en-US" sz="1100" dirty="0"/>
                  <a:t> </a:t>
                </a:r>
                <a:r>
                  <a:rPr lang="en-US" altLang="zh-CN" sz="1100" dirty="0"/>
                  <a:t>and</a:t>
                </a:r>
                <a:r>
                  <a:rPr lang="zh-CN" altLang="en-US" sz="1100" dirty="0"/>
                  <a:t> </a:t>
                </a:r>
                <a:r>
                  <a:rPr lang="en-US" altLang="zh-CN" sz="1100" dirty="0"/>
                  <a:t>unit</a:t>
                </a:r>
                <a:r>
                  <a:rPr lang="zh-CN" altLang="en-US" sz="1100" dirty="0"/>
                  <a:t> </a:t>
                </a:r>
                <a:r>
                  <a:rPr lang="en-US" altLang="zh-CN" sz="1100" dirty="0"/>
                  <a:t>variance</a:t>
                </a:r>
                <a:r>
                  <a:rPr lang="zh-CN" altLang="en-US" sz="1100" dirty="0"/>
                  <a:t> </a:t>
                </a:r>
                <a:r>
                  <a:rPr lang="en-US" altLang="zh-CN" sz="1100" dirty="0"/>
                  <a:t>normalization </a:t>
                </a:r>
                <a14:m>
                  <m:oMath xmlns:m="http://schemas.openxmlformats.org/officeDocument/2006/math">
                    <m:r>
                      <a:rPr lang="en-AU" altLang="zh-CN" sz="1100" b="0" i="1" smtClean="0">
                        <a:latin typeface="Cambria Math" panose="02040503050406030204" pitchFamily="18" charset="0"/>
                      </a:rPr>
                      <m:t>𝑧</m:t>
                    </m:r>
                    <m:r>
                      <a:rPr lang="en-AU" altLang="zh-CN" sz="1100" b="0" i="1" smtClean="0">
                        <a:latin typeface="Cambria Math" panose="02040503050406030204" pitchFamily="18" charset="0"/>
                      </a:rPr>
                      <m:t>=</m:t>
                    </m:r>
                    <m:f>
                      <m:fPr>
                        <m:ctrlPr>
                          <a:rPr lang="en-AU" altLang="zh-CN" sz="1100" b="0" i="1" smtClean="0">
                            <a:latin typeface="Cambria Math" panose="02040503050406030204" pitchFamily="18" charset="0"/>
                          </a:rPr>
                        </m:ctrlPr>
                      </m:fPr>
                      <m:num>
                        <m:r>
                          <a:rPr lang="en-AU" altLang="zh-CN" sz="1100" b="0" i="1" smtClean="0">
                            <a:latin typeface="Cambria Math" panose="02040503050406030204" pitchFamily="18" charset="0"/>
                          </a:rPr>
                          <m:t>𝑥</m:t>
                        </m:r>
                        <m:r>
                          <a:rPr lang="en-AU" altLang="zh-CN" sz="1100" b="0" i="1" smtClean="0">
                            <a:latin typeface="Cambria Math" panose="02040503050406030204" pitchFamily="18" charset="0"/>
                          </a:rPr>
                          <m:t>−</m:t>
                        </m:r>
                        <m:r>
                          <a:rPr lang="zh-CN" altLang="en-AU" sz="1100" b="0" i="1" smtClean="0">
                            <a:latin typeface="Cambria Math" panose="02040503050406030204" pitchFamily="18" charset="0"/>
                          </a:rPr>
                          <m:t>𝜇</m:t>
                        </m:r>
                      </m:num>
                      <m:den>
                        <m:r>
                          <a:rPr lang="zh-CN" altLang="en-AU" sz="1100" b="0" i="1" smtClean="0">
                            <a:latin typeface="Cambria Math" panose="02040503050406030204" pitchFamily="18" charset="0"/>
                          </a:rPr>
                          <m:t>𝜎</m:t>
                        </m:r>
                      </m:den>
                    </m:f>
                  </m:oMath>
                </a14:m>
                <a:endParaRPr lang="en-US" sz="1100" dirty="0"/>
              </a:p>
            </p:txBody>
          </p:sp>
        </mc:Choice>
        <mc:Fallback xmlns="">
          <p:sp>
            <p:nvSpPr>
              <p:cNvPr id="9" name="TextBox 8">
                <a:extLst>
                  <a:ext uri="{FF2B5EF4-FFF2-40B4-BE49-F238E27FC236}">
                    <a16:creationId xmlns:a16="http://schemas.microsoft.com/office/drawing/2014/main" id="{FCF58513-6E8A-4788-BCE0-7FFE212233D0}"/>
                  </a:ext>
                </a:extLst>
              </p:cNvPr>
              <p:cNvSpPr txBox="1">
                <a:spLocks noRot="1" noChangeAspect="1" noMove="1" noResize="1" noEditPoints="1" noAdjustHandles="1" noChangeArrowheads="1" noChangeShapeType="1" noTextEdit="1"/>
              </p:cNvSpPr>
              <p:nvPr/>
            </p:nvSpPr>
            <p:spPr>
              <a:xfrm>
                <a:off x="5299119" y="4853838"/>
                <a:ext cx="3233321" cy="318805"/>
              </a:xfrm>
              <a:prstGeom prst="rect">
                <a:avLst/>
              </a:prstGeom>
              <a:blipFill>
                <a:blip r:embed="rId2"/>
                <a:stretch>
                  <a:fillRect/>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BAD3BB-ACB0-421A-A9BA-DC7012ECFC60}"/>
                  </a:ext>
                </a:extLst>
              </p:cNvPr>
              <p:cNvSpPr txBox="1"/>
              <p:nvPr/>
            </p:nvSpPr>
            <p:spPr>
              <a:xfrm>
                <a:off x="1769488" y="4352310"/>
                <a:ext cx="5328592" cy="369332"/>
              </a:xfrm>
              <a:prstGeom prst="rect">
                <a:avLst/>
              </a:prstGeom>
              <a:noFill/>
            </p:spPr>
            <p:txBody>
              <a:bodyPr wrap="square" rtlCol="0">
                <a:spAutoFit/>
              </a:bodyPr>
              <a:lstStyle/>
              <a:p>
                <a:r>
                  <a:rPr lang="en-US" altLang="zh-CN" dirty="0"/>
                  <a:t>Core</a:t>
                </a:r>
                <a:r>
                  <a:rPr lang="zh-CN" altLang="en-US" dirty="0"/>
                  <a:t> </a:t>
                </a:r>
                <a:r>
                  <a:rPr lang="en-US" altLang="zh-CN" dirty="0"/>
                  <a:t>part</a:t>
                </a:r>
                <a:r>
                  <a:rPr lang="zh-CN" altLang="en-US" dirty="0"/>
                  <a:t> </a:t>
                </a:r>
                <a:r>
                  <a:rPr lang="en-US" altLang="zh-CN" dirty="0"/>
                  <a:t>(design</a:t>
                </a:r>
                <a:r>
                  <a:rPr lang="zh-CN" altLang="en-US" dirty="0"/>
                  <a:t> </a:t>
                </a:r>
                <a:r>
                  <a:rPr lang="en-US" altLang="zh-CN" dirty="0"/>
                  <a:t>space):</a:t>
                </a:r>
                <a:r>
                  <a:rPr lang="zh-CN" alt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charset="0"/>
                          </a:rPr>
                          <m:t>4</m:t>
                        </m:r>
                      </m:e>
                      <m:sup>
                        <m:r>
                          <a:rPr lang="en-US" i="1">
                            <a:latin typeface="Cambria Math" charset="0"/>
                          </a:rPr>
                          <m:t>6</m:t>
                        </m:r>
                      </m:sup>
                    </m:sSup>
                  </m:oMath>
                </a14:m>
                <a:r>
                  <a:rPr lang="en-US" dirty="0"/>
                  <a:t> = 4096 possibilities in total</a:t>
                </a:r>
              </a:p>
            </p:txBody>
          </p:sp>
        </mc:Choice>
        <mc:Fallback xmlns="">
          <p:sp>
            <p:nvSpPr>
              <p:cNvPr id="11" name="TextBox 10">
                <a:extLst>
                  <a:ext uri="{FF2B5EF4-FFF2-40B4-BE49-F238E27FC236}">
                    <a16:creationId xmlns:a16="http://schemas.microsoft.com/office/drawing/2014/main" id="{A3BAD3BB-ACB0-421A-A9BA-DC7012ECFC60}"/>
                  </a:ext>
                </a:extLst>
              </p:cNvPr>
              <p:cNvSpPr txBox="1">
                <a:spLocks noRot="1" noChangeAspect="1" noMove="1" noResize="1" noEditPoints="1" noAdjustHandles="1" noChangeArrowheads="1" noChangeShapeType="1" noTextEdit="1"/>
              </p:cNvSpPr>
              <p:nvPr/>
            </p:nvSpPr>
            <p:spPr>
              <a:xfrm>
                <a:off x="1769488" y="4352310"/>
                <a:ext cx="5328592" cy="369332"/>
              </a:xfrm>
              <a:prstGeom prst="rect">
                <a:avLst/>
              </a:prstGeom>
              <a:blipFill>
                <a:blip r:embed="rId3"/>
                <a:stretch>
                  <a:fillRect l="-915" t="-9836" r="-915" b="-24590"/>
                </a:stretch>
              </a:blipFill>
            </p:spPr>
            <p:txBody>
              <a:bodyPr/>
              <a:lstStyle/>
              <a:p>
                <a:r>
                  <a:rPr lang="en-AU">
                    <a:noFill/>
                  </a:rPr>
                  <a:t> </a:t>
                </a:r>
              </a:p>
            </p:txBody>
          </p:sp>
        </mc:Fallback>
      </mc:AlternateContent>
    </p:spTree>
    <p:extLst>
      <p:ext uri="{BB962C8B-B14F-4D97-AF65-F5344CB8AC3E}">
        <p14:creationId xmlns:p14="http://schemas.microsoft.com/office/powerpoint/2010/main" val="988081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F38F-BC75-2247-A841-8D78C37ACD71}"/>
              </a:ext>
            </a:extLst>
          </p:cNvPr>
          <p:cNvSpPr>
            <a:spLocks noGrp="1"/>
          </p:cNvSpPr>
          <p:nvPr>
            <p:ph type="title"/>
          </p:nvPr>
        </p:nvSpPr>
        <p:spPr/>
        <p:txBody>
          <a:bodyPr/>
          <a:lstStyle/>
          <a:p>
            <a:r>
              <a:rPr lang="en-US" dirty="0"/>
              <a:t>Given some data</a:t>
            </a:r>
          </a:p>
        </p:txBody>
      </p:sp>
      <p:sp>
        <p:nvSpPr>
          <p:cNvPr id="3" name="Text Placeholder 2">
            <a:extLst>
              <a:ext uri="{FF2B5EF4-FFF2-40B4-BE49-F238E27FC236}">
                <a16:creationId xmlns:a16="http://schemas.microsoft.com/office/drawing/2014/main" id="{6E0917AF-60E4-7847-9C81-AB40150CB3A9}"/>
              </a:ext>
            </a:extLst>
          </p:cNvPr>
          <p:cNvSpPr>
            <a:spLocks noGrp="1"/>
          </p:cNvSpPr>
          <p:nvPr>
            <p:ph type="body" sz="quarter" idx="10"/>
          </p:nvPr>
        </p:nvSpPr>
        <p:spPr/>
        <p:txBody>
          <a:bodyPr/>
          <a:lstStyle/>
          <a:p>
            <a:r>
              <a:rPr lang="en-US" dirty="0"/>
              <a:t>Classify blue plus vs red triangles, based on features</a:t>
            </a:r>
          </a:p>
        </p:txBody>
      </p:sp>
      <p:pic>
        <p:nvPicPr>
          <p:cNvPr id="7" name="Content Placeholder 6">
            <a:extLst>
              <a:ext uri="{FF2B5EF4-FFF2-40B4-BE49-F238E27FC236}">
                <a16:creationId xmlns:a16="http://schemas.microsoft.com/office/drawing/2014/main" id="{309BB4BC-B564-9A44-9CEA-6471604583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650" y="1257300"/>
            <a:ext cx="6172200" cy="3086100"/>
          </a:xfrm>
        </p:spPr>
      </p:pic>
    </p:spTree>
    <p:extLst>
      <p:ext uri="{BB962C8B-B14F-4D97-AF65-F5344CB8AC3E}">
        <p14:creationId xmlns:p14="http://schemas.microsoft.com/office/powerpoint/2010/main" val="1395770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E83802-2F41-4A44-918A-8ABB1EBDAEDF}"/>
              </a:ext>
            </a:extLst>
          </p:cNvPr>
          <p:cNvSpPr>
            <a:spLocks noGrp="1"/>
          </p:cNvSpPr>
          <p:nvPr>
            <p:ph type="title"/>
          </p:nvPr>
        </p:nvSpPr>
        <p:spPr>
          <a:xfrm>
            <a:off x="1475656" y="132185"/>
            <a:ext cx="8640960" cy="639365"/>
          </a:xfrm>
        </p:spPr>
        <p:txBody>
          <a:bodyPr/>
          <a:lstStyle/>
          <a:p>
            <a:r>
              <a:rPr lang="en-AU" dirty="0"/>
              <a:t>Genetic Device Design</a:t>
            </a:r>
          </a:p>
        </p:txBody>
      </p:sp>
      <p:pic>
        <p:nvPicPr>
          <p:cNvPr id="5" name="Picture Placeholder 11" descr="A close up of text on a black background&#10;&#10;Description automatically generated">
            <a:extLst>
              <a:ext uri="{FF2B5EF4-FFF2-40B4-BE49-F238E27FC236}">
                <a16:creationId xmlns:a16="http://schemas.microsoft.com/office/drawing/2014/main" id="{07E7C121-940F-4E0B-85F5-2E0C1FB9120E}"/>
              </a:ext>
            </a:extLst>
          </p:cNvPr>
          <p:cNvPicPr>
            <a:picLocks noChangeAspect="1"/>
          </p:cNvPicPr>
          <p:nvPr/>
        </p:nvPicPr>
        <p:blipFill rotWithShape="1">
          <a:blip r:embed="rId3">
            <a:extLst>
              <a:ext uri="{28A0092B-C50C-407E-A947-70E740481C1C}">
                <a14:useLocalDpi xmlns:a14="http://schemas.microsoft.com/office/drawing/2010/main" val="0"/>
              </a:ext>
            </a:extLst>
          </a:blip>
          <a:srcRect l="-2306" r="-3938" b="2"/>
          <a:stretch/>
        </p:blipFill>
        <p:spPr>
          <a:xfrm>
            <a:off x="1079612" y="771550"/>
            <a:ext cx="6984776" cy="4371950"/>
          </a:xfrm>
          <a:prstGeom prst="rect">
            <a:avLst/>
          </a:prstGeom>
          <a:noFill/>
        </p:spPr>
      </p:pic>
      <p:sp>
        <p:nvSpPr>
          <p:cNvPr id="2" name="TextBox 1">
            <a:extLst>
              <a:ext uri="{FF2B5EF4-FFF2-40B4-BE49-F238E27FC236}">
                <a16:creationId xmlns:a16="http://schemas.microsoft.com/office/drawing/2014/main" id="{8E403E5C-D5B0-4BBF-BCD0-C095633222A0}"/>
              </a:ext>
            </a:extLst>
          </p:cNvPr>
          <p:cNvSpPr txBox="1"/>
          <p:nvPr/>
        </p:nvSpPr>
        <p:spPr>
          <a:xfrm>
            <a:off x="3707904" y="1203598"/>
            <a:ext cx="484428" cy="461665"/>
          </a:xfrm>
          <a:prstGeom prst="rect">
            <a:avLst/>
          </a:prstGeom>
          <a:noFill/>
        </p:spPr>
        <p:txBody>
          <a:bodyPr wrap="none" rtlCol="0">
            <a:spAutoFit/>
          </a:bodyPr>
          <a:lstStyle/>
          <a:p>
            <a:r>
              <a:rPr lang="en-AU" sz="2400" dirty="0"/>
              <a:t>h</a:t>
            </a:r>
            <a:r>
              <a:rPr lang="el-GR" sz="2400" dirty="0"/>
              <a:t>ν</a:t>
            </a:r>
            <a:endParaRPr lang="en-AU" sz="2400" dirty="0"/>
          </a:p>
        </p:txBody>
      </p:sp>
    </p:spTree>
    <p:extLst>
      <p:ext uri="{BB962C8B-B14F-4D97-AF65-F5344CB8AC3E}">
        <p14:creationId xmlns:p14="http://schemas.microsoft.com/office/powerpoint/2010/main" val="3909982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A4DF-3148-4A55-8764-B1E9C5936080}"/>
              </a:ext>
            </a:extLst>
          </p:cNvPr>
          <p:cNvSpPr>
            <a:spLocks noGrp="1"/>
          </p:cNvSpPr>
          <p:nvPr>
            <p:ph type="title"/>
          </p:nvPr>
        </p:nvSpPr>
        <p:spPr/>
        <p:txBody>
          <a:bodyPr/>
          <a:lstStyle/>
          <a:p>
            <a:r>
              <a:rPr lang="en-AU" dirty="0"/>
              <a:t>Representing Sequences</a:t>
            </a:r>
          </a:p>
        </p:txBody>
      </p:sp>
      <p:sp>
        <p:nvSpPr>
          <p:cNvPr id="3" name="Text Placeholder 2">
            <a:extLst>
              <a:ext uri="{FF2B5EF4-FFF2-40B4-BE49-F238E27FC236}">
                <a16:creationId xmlns:a16="http://schemas.microsoft.com/office/drawing/2014/main" id="{88C693AC-6CA9-4E7E-A547-1E0669C18CAE}"/>
              </a:ext>
            </a:extLst>
          </p:cNvPr>
          <p:cNvSpPr>
            <a:spLocks noGrp="1"/>
          </p:cNvSpPr>
          <p:nvPr>
            <p:ph type="body" sz="quarter" idx="10"/>
          </p:nvPr>
        </p:nvSpPr>
        <p:spPr/>
        <p:txBody>
          <a:bodyPr/>
          <a:lstStyle/>
          <a:p>
            <a:r>
              <a:rPr lang="en-AU" dirty="0"/>
              <a:t>Machine Learning methods need numbers</a:t>
            </a:r>
          </a:p>
        </p:txBody>
      </p:sp>
      <p:sp>
        <p:nvSpPr>
          <p:cNvPr id="4" name="Content Placeholder 3">
            <a:extLst>
              <a:ext uri="{FF2B5EF4-FFF2-40B4-BE49-F238E27FC236}">
                <a16:creationId xmlns:a16="http://schemas.microsoft.com/office/drawing/2014/main" id="{FD9228D4-D430-4F19-BEFC-6633AD01A4D4}"/>
              </a:ext>
            </a:extLst>
          </p:cNvPr>
          <p:cNvSpPr>
            <a:spLocks noGrp="1"/>
          </p:cNvSpPr>
          <p:nvPr>
            <p:ph idx="1"/>
          </p:nvPr>
        </p:nvSpPr>
        <p:spPr/>
        <p:txBody>
          <a:bodyPr/>
          <a:lstStyle/>
          <a:p>
            <a:r>
              <a:rPr lang="en-AU" dirty="0"/>
              <a:t>Convert an RBS sequence (e.g. AGAAGA) </a:t>
            </a:r>
            <a:r>
              <a:rPr lang="en-AU" dirty="0">
                <a:sym typeface="Wingdings" panose="05000000000000000000" pitchFamily="2" charset="2"/>
              </a:rPr>
              <a:t> </a:t>
            </a:r>
            <a:r>
              <a:rPr lang="en-AU" dirty="0"/>
              <a:t> a vector of real numbers</a:t>
            </a:r>
          </a:p>
          <a:p>
            <a:r>
              <a:rPr lang="en-AU" dirty="0"/>
              <a:t>Represent k-</a:t>
            </a:r>
            <a:r>
              <a:rPr lang="en-AU" dirty="0" err="1"/>
              <a:t>mer</a:t>
            </a:r>
            <a:r>
              <a:rPr lang="en-AU" dirty="0"/>
              <a:t> counts</a:t>
            </a:r>
          </a:p>
          <a:p>
            <a:endParaRPr lang="en-AU" dirty="0"/>
          </a:p>
          <a:p>
            <a:endParaRPr lang="en-AU" dirty="0"/>
          </a:p>
          <a:p>
            <a:endParaRPr lang="en-AU" dirty="0"/>
          </a:p>
          <a:p>
            <a:r>
              <a:rPr lang="en-AU" dirty="0"/>
              <a:t>Weight by length k</a:t>
            </a:r>
          </a:p>
          <a:p>
            <a:r>
              <a:rPr lang="en-AU" dirty="0"/>
              <a:t>Allow for small shifts (up to 2 bases) when looking for matches	</a:t>
            </a:r>
          </a:p>
          <a:p>
            <a:r>
              <a:rPr lang="en-AU" dirty="0"/>
              <a:t>We used a </a:t>
            </a:r>
            <a:r>
              <a:rPr lang="en-AU" dirty="0">
                <a:solidFill>
                  <a:schemeClr val="accent6">
                    <a:lumMod val="60000"/>
                    <a:lumOff val="40000"/>
                  </a:schemeClr>
                </a:solidFill>
              </a:rPr>
              <a:t>weighted degree kernel with shifts</a:t>
            </a:r>
          </a:p>
        </p:txBody>
      </p:sp>
      <p:pic>
        <p:nvPicPr>
          <p:cNvPr id="5" name="Picture 4">
            <a:extLst>
              <a:ext uri="{FF2B5EF4-FFF2-40B4-BE49-F238E27FC236}">
                <a16:creationId xmlns:a16="http://schemas.microsoft.com/office/drawing/2014/main" id="{3B139024-E698-482A-9091-393C615B3B30}"/>
              </a:ext>
            </a:extLst>
          </p:cNvPr>
          <p:cNvPicPr>
            <a:picLocks noChangeAspect="1"/>
          </p:cNvPicPr>
          <p:nvPr/>
        </p:nvPicPr>
        <p:blipFill>
          <a:blip r:embed="rId2"/>
          <a:stretch>
            <a:fillRect/>
          </a:stretch>
        </p:blipFill>
        <p:spPr>
          <a:xfrm>
            <a:off x="329088" y="3795886"/>
            <a:ext cx="8485824" cy="844179"/>
          </a:xfrm>
          <a:prstGeom prst="rect">
            <a:avLst/>
          </a:prstGeom>
        </p:spPr>
      </p:pic>
      <p:graphicFrame>
        <p:nvGraphicFramePr>
          <p:cNvPr id="6" name="Table 5">
            <a:extLst>
              <a:ext uri="{FF2B5EF4-FFF2-40B4-BE49-F238E27FC236}">
                <a16:creationId xmlns:a16="http://schemas.microsoft.com/office/drawing/2014/main" id="{553365D4-7B05-4979-904F-2E837A617DC8}"/>
              </a:ext>
            </a:extLst>
          </p:cNvPr>
          <p:cNvGraphicFramePr>
            <a:graphicFrameLocks noGrp="1"/>
          </p:cNvGraphicFramePr>
          <p:nvPr/>
        </p:nvGraphicFramePr>
        <p:xfrm>
          <a:off x="2267744" y="1923678"/>
          <a:ext cx="3325835" cy="731520"/>
        </p:xfrm>
        <a:graphic>
          <a:graphicData uri="http://schemas.openxmlformats.org/drawingml/2006/table">
            <a:tbl>
              <a:tblPr firstRow="1" bandRow="1">
                <a:tableStyleId>{69CF1AB2-1976-4502-BF36-3FF5EA218861}</a:tableStyleId>
              </a:tblPr>
              <a:tblGrid>
                <a:gridCol w="665167">
                  <a:extLst>
                    <a:ext uri="{9D8B030D-6E8A-4147-A177-3AD203B41FA5}">
                      <a16:colId xmlns:a16="http://schemas.microsoft.com/office/drawing/2014/main" val="20000"/>
                    </a:ext>
                  </a:extLst>
                </a:gridCol>
                <a:gridCol w="665167">
                  <a:extLst>
                    <a:ext uri="{9D8B030D-6E8A-4147-A177-3AD203B41FA5}">
                      <a16:colId xmlns:a16="http://schemas.microsoft.com/office/drawing/2014/main" val="20001"/>
                    </a:ext>
                  </a:extLst>
                </a:gridCol>
                <a:gridCol w="665167">
                  <a:extLst>
                    <a:ext uri="{9D8B030D-6E8A-4147-A177-3AD203B41FA5}">
                      <a16:colId xmlns:a16="http://schemas.microsoft.com/office/drawing/2014/main" val="20002"/>
                    </a:ext>
                  </a:extLst>
                </a:gridCol>
                <a:gridCol w="665167">
                  <a:extLst>
                    <a:ext uri="{9D8B030D-6E8A-4147-A177-3AD203B41FA5}">
                      <a16:colId xmlns:a16="http://schemas.microsoft.com/office/drawing/2014/main" val="20003"/>
                    </a:ext>
                  </a:extLst>
                </a:gridCol>
                <a:gridCol w="665167">
                  <a:extLst>
                    <a:ext uri="{9D8B030D-6E8A-4147-A177-3AD203B41FA5}">
                      <a16:colId xmlns:a16="http://schemas.microsoft.com/office/drawing/2014/main" val="20004"/>
                    </a:ext>
                  </a:extLst>
                </a:gridCol>
              </a:tblGrid>
              <a:tr h="289043">
                <a:tc>
                  <a:txBody>
                    <a:bodyPr/>
                    <a:lstStyle/>
                    <a:p>
                      <a:pPr algn="ctr"/>
                      <a:r>
                        <a:rPr lang="en-US" dirty="0"/>
                        <a:t>AGA</a:t>
                      </a:r>
                    </a:p>
                  </a:txBody>
                  <a:tcPr/>
                </a:tc>
                <a:tc>
                  <a:txBody>
                    <a:bodyPr/>
                    <a:lstStyle/>
                    <a:p>
                      <a:pPr algn="ctr"/>
                      <a:r>
                        <a:rPr lang="en-US" dirty="0"/>
                        <a:t>GAA</a:t>
                      </a:r>
                    </a:p>
                  </a:txBody>
                  <a:tcPr/>
                </a:tc>
                <a:tc>
                  <a:txBody>
                    <a:bodyPr/>
                    <a:lstStyle/>
                    <a:p>
                      <a:pPr algn="ctr"/>
                      <a:r>
                        <a:rPr lang="en-US" dirty="0"/>
                        <a:t>AAG</a:t>
                      </a:r>
                    </a:p>
                  </a:txBody>
                  <a:tcPr/>
                </a:tc>
                <a:tc>
                  <a:txBody>
                    <a:bodyPr/>
                    <a:lstStyle/>
                    <a:p>
                      <a:pPr algn="ctr"/>
                      <a:r>
                        <a:rPr lang="en-US" altLang="zh-CN" dirty="0"/>
                        <a:t>AAA</a:t>
                      </a:r>
                      <a:endParaRPr lang="en-US" dirty="0"/>
                    </a:p>
                  </a:txBody>
                  <a:tcPr/>
                </a:tc>
                <a:tc>
                  <a:txBody>
                    <a:bodyPr/>
                    <a:lstStyle/>
                    <a:p>
                      <a:pPr algn="ctr"/>
                      <a:r>
                        <a:rPr lang="mr-IN" altLang="zh-CN" dirty="0"/>
                        <a:t>…</a:t>
                      </a:r>
                      <a:endParaRPr lang="en-US" dirty="0"/>
                    </a:p>
                  </a:txBody>
                  <a:tcPr/>
                </a:tc>
                <a:extLst>
                  <a:ext uri="{0D108BD9-81ED-4DB2-BD59-A6C34878D82A}">
                    <a16:rowId xmlns:a16="http://schemas.microsoft.com/office/drawing/2014/main" val="10000"/>
                  </a:ext>
                </a:extLst>
              </a:tr>
              <a:tr h="289043">
                <a:tc>
                  <a:txBody>
                    <a:bodyPr/>
                    <a:lstStyle/>
                    <a:p>
                      <a:pPr algn="ctr"/>
                      <a:r>
                        <a:rPr lang="en-US" dirty="0"/>
                        <a:t>2</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altLang="zh-CN" dirty="0"/>
                        <a:t>0</a:t>
                      </a:r>
                      <a:endParaRPr lang="en-US" dirty="0"/>
                    </a:p>
                  </a:txBody>
                  <a:tcPr/>
                </a:tc>
                <a:tc>
                  <a:txBody>
                    <a:bodyPr/>
                    <a:lstStyle/>
                    <a:p>
                      <a:pPr algn="ctr"/>
                      <a:r>
                        <a:rPr lang="en-US" altLang="zh-CN" dirty="0"/>
                        <a:t>0</a:t>
                      </a:r>
                      <a:endParaRPr lang="en-US"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73226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81290-E236-4410-BD7B-51FA37C31F57}"/>
              </a:ext>
            </a:extLst>
          </p:cNvPr>
          <p:cNvSpPr>
            <a:spLocks noGrp="1"/>
          </p:cNvSpPr>
          <p:nvPr>
            <p:ph type="title"/>
          </p:nvPr>
        </p:nvSpPr>
        <p:spPr/>
        <p:txBody>
          <a:bodyPr/>
          <a:lstStyle/>
          <a:p>
            <a:r>
              <a:rPr lang="en-AU" dirty="0"/>
              <a:t>Gaussian process regression</a:t>
            </a:r>
          </a:p>
        </p:txBody>
      </p:sp>
      <p:sp>
        <p:nvSpPr>
          <p:cNvPr id="3" name="Text Placeholder 2">
            <a:extLst>
              <a:ext uri="{FF2B5EF4-FFF2-40B4-BE49-F238E27FC236}">
                <a16:creationId xmlns:a16="http://schemas.microsoft.com/office/drawing/2014/main" id="{1E0C3328-A8F9-4B43-B47D-9170D1EC40FB}"/>
              </a:ext>
            </a:extLst>
          </p:cNvPr>
          <p:cNvSpPr>
            <a:spLocks noGrp="1"/>
          </p:cNvSpPr>
          <p:nvPr>
            <p:ph type="body" sz="quarter" idx="10"/>
          </p:nvPr>
        </p:nvSpPr>
        <p:spPr/>
        <p:txBody>
          <a:bodyPr/>
          <a:lstStyle/>
          <a:p>
            <a:r>
              <a:rPr lang="en-AU" dirty="0"/>
              <a:t>A regression model that includes predictive uncertainty</a:t>
            </a:r>
          </a:p>
        </p:txBody>
      </p:sp>
      <p:sp>
        <p:nvSpPr>
          <p:cNvPr id="4" name="Content Placeholder 3">
            <a:extLst>
              <a:ext uri="{FF2B5EF4-FFF2-40B4-BE49-F238E27FC236}">
                <a16:creationId xmlns:a16="http://schemas.microsoft.com/office/drawing/2014/main" id="{2E44A951-C242-4602-940C-28C9438E040C}"/>
              </a:ext>
            </a:extLst>
          </p:cNvPr>
          <p:cNvSpPr>
            <a:spLocks noGrp="1"/>
          </p:cNvSpPr>
          <p:nvPr>
            <p:ph idx="1"/>
          </p:nvPr>
        </p:nvSpPr>
        <p:spPr>
          <a:xfrm>
            <a:off x="419100" y="1411189"/>
            <a:ext cx="8115300" cy="1386457"/>
          </a:xfrm>
        </p:spPr>
        <p:txBody>
          <a:bodyPr/>
          <a:lstStyle/>
          <a:p>
            <a:r>
              <a:rPr lang="en-AU" dirty="0"/>
              <a:t>Linear regression</a:t>
            </a:r>
          </a:p>
          <a:p>
            <a:r>
              <a:rPr lang="en-AU" dirty="0"/>
              <a:t>Uses a kernel for the covariance function</a:t>
            </a:r>
          </a:p>
          <a:p>
            <a:r>
              <a:rPr lang="en-AU" dirty="0"/>
              <a:t>Calculates predictive uncertainty</a:t>
            </a:r>
          </a:p>
        </p:txBody>
      </p:sp>
      <p:pic>
        <p:nvPicPr>
          <p:cNvPr id="5" name="Picture 4">
            <a:extLst>
              <a:ext uri="{FF2B5EF4-FFF2-40B4-BE49-F238E27FC236}">
                <a16:creationId xmlns:a16="http://schemas.microsoft.com/office/drawing/2014/main" id="{D6E30A2C-51EF-4A8D-9C95-AEC9027ED435}"/>
              </a:ext>
            </a:extLst>
          </p:cNvPr>
          <p:cNvPicPr>
            <a:picLocks noChangeAspect="1"/>
          </p:cNvPicPr>
          <p:nvPr/>
        </p:nvPicPr>
        <p:blipFill>
          <a:blip r:embed="rId2"/>
          <a:stretch>
            <a:fillRect/>
          </a:stretch>
        </p:blipFill>
        <p:spPr>
          <a:xfrm>
            <a:off x="377788" y="2644179"/>
            <a:ext cx="8388424" cy="2176266"/>
          </a:xfrm>
          <a:prstGeom prst="rect">
            <a:avLst/>
          </a:prstGeom>
        </p:spPr>
      </p:pic>
      <p:sp>
        <p:nvSpPr>
          <p:cNvPr id="6" name="TextBox 5">
            <a:extLst>
              <a:ext uri="{FF2B5EF4-FFF2-40B4-BE49-F238E27FC236}">
                <a16:creationId xmlns:a16="http://schemas.microsoft.com/office/drawing/2014/main" id="{97C35F06-2660-4A69-902F-1B61D3AE8427}"/>
              </a:ext>
            </a:extLst>
          </p:cNvPr>
          <p:cNvSpPr txBox="1"/>
          <p:nvPr/>
        </p:nvSpPr>
        <p:spPr>
          <a:xfrm>
            <a:off x="4211960" y="1103412"/>
            <a:ext cx="4792787" cy="307777"/>
          </a:xfrm>
          <a:prstGeom prst="rect">
            <a:avLst/>
          </a:prstGeom>
          <a:noFill/>
        </p:spPr>
        <p:txBody>
          <a:bodyPr wrap="none" rtlCol="0">
            <a:spAutoFit/>
          </a:bodyPr>
          <a:lstStyle/>
          <a:p>
            <a:r>
              <a:rPr lang="en-AU" sz="1400" dirty="0">
                <a:solidFill>
                  <a:schemeClr val="accent1">
                    <a:lumMod val="75000"/>
                  </a:schemeClr>
                </a:solidFill>
              </a:rPr>
              <a:t>https://distill.pub/2019/visual-exploration-gaussian-processes/</a:t>
            </a:r>
          </a:p>
        </p:txBody>
      </p:sp>
    </p:spTree>
    <p:extLst>
      <p:ext uri="{BB962C8B-B14F-4D97-AF65-F5344CB8AC3E}">
        <p14:creationId xmlns:p14="http://schemas.microsoft.com/office/powerpoint/2010/main" val="2938466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85F28-9A42-429B-B65E-5F3AFAC2DC76}"/>
              </a:ext>
            </a:extLst>
          </p:cNvPr>
          <p:cNvSpPr>
            <a:spLocks noGrp="1"/>
          </p:cNvSpPr>
          <p:nvPr>
            <p:ph type="title"/>
          </p:nvPr>
        </p:nvSpPr>
        <p:spPr/>
        <p:txBody>
          <a:bodyPr/>
          <a:lstStyle/>
          <a:p>
            <a:r>
              <a:rPr lang="en-AU" dirty="0"/>
              <a:t>A</a:t>
            </a:r>
            <a:r>
              <a:rPr lang="en-AU" dirty="0">
                <a:solidFill>
                  <a:schemeClr val="accent6"/>
                </a:solidFill>
              </a:rPr>
              <a:t>B</a:t>
            </a:r>
            <a:r>
              <a:rPr lang="en-AU" dirty="0"/>
              <a:t>CDE: </a:t>
            </a:r>
            <a:r>
              <a:rPr lang="en-AU" dirty="0">
                <a:solidFill>
                  <a:schemeClr val="accent6"/>
                </a:solidFill>
              </a:rPr>
              <a:t>Bandits</a:t>
            </a:r>
          </a:p>
        </p:txBody>
      </p:sp>
      <p:sp>
        <p:nvSpPr>
          <p:cNvPr id="3" name="Text Placeholder 2">
            <a:extLst>
              <a:ext uri="{FF2B5EF4-FFF2-40B4-BE49-F238E27FC236}">
                <a16:creationId xmlns:a16="http://schemas.microsoft.com/office/drawing/2014/main" id="{F216B1CE-A104-461B-92C9-0C7809ACB585}"/>
              </a:ext>
            </a:extLst>
          </p:cNvPr>
          <p:cNvSpPr>
            <a:spLocks noGrp="1"/>
          </p:cNvSpPr>
          <p:nvPr>
            <p:ph type="body" sz="quarter" idx="10"/>
          </p:nvPr>
        </p:nvSpPr>
        <p:spPr/>
        <p:txBody>
          <a:bodyPr/>
          <a:lstStyle/>
          <a:p>
            <a:r>
              <a:rPr lang="en-AU" dirty="0"/>
              <a:t>We want to design a RBS that maximises TIR</a:t>
            </a:r>
          </a:p>
        </p:txBody>
      </p:sp>
      <p:pic>
        <p:nvPicPr>
          <p:cNvPr id="5" name="Content Placeholder 6">
            <a:extLst>
              <a:ext uri="{FF2B5EF4-FFF2-40B4-BE49-F238E27FC236}">
                <a16:creationId xmlns:a16="http://schemas.microsoft.com/office/drawing/2014/main" id="{C96D5DF3-1CE3-425E-92CB-9B86BCA280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094" y="1166034"/>
            <a:ext cx="7581812" cy="3790906"/>
          </a:xfrm>
          <a:prstGeom prst="rect">
            <a:avLst/>
          </a:prstGeom>
        </p:spPr>
      </p:pic>
    </p:spTree>
    <p:extLst>
      <p:ext uri="{BB962C8B-B14F-4D97-AF65-F5344CB8AC3E}">
        <p14:creationId xmlns:p14="http://schemas.microsoft.com/office/powerpoint/2010/main" val="1786740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3A093-4B7D-44D0-BE2C-C87BEAB0A6B2}"/>
              </a:ext>
            </a:extLst>
          </p:cNvPr>
          <p:cNvSpPr>
            <a:spLocks noGrp="1"/>
          </p:cNvSpPr>
          <p:nvPr>
            <p:ph type="title"/>
          </p:nvPr>
        </p:nvSpPr>
        <p:spPr/>
        <p:txBody>
          <a:bodyPr/>
          <a:lstStyle/>
          <a:p>
            <a:r>
              <a:rPr lang="en-AU" dirty="0"/>
              <a:t>Anatomy of a Bandit Algorithm</a:t>
            </a:r>
          </a:p>
        </p:txBody>
      </p:sp>
      <p:sp>
        <p:nvSpPr>
          <p:cNvPr id="3" name="Text Placeholder 2">
            <a:extLst>
              <a:ext uri="{FF2B5EF4-FFF2-40B4-BE49-F238E27FC236}">
                <a16:creationId xmlns:a16="http://schemas.microsoft.com/office/drawing/2014/main" id="{ADEF1947-8485-484D-B120-3C8C3D1FBB5D}"/>
              </a:ext>
            </a:extLst>
          </p:cNvPr>
          <p:cNvSpPr>
            <a:spLocks noGrp="1"/>
          </p:cNvSpPr>
          <p:nvPr>
            <p:ph type="body" sz="quarter" idx="10"/>
          </p:nvPr>
        </p:nvSpPr>
        <p:spPr/>
        <p:txBody>
          <a:bodyPr/>
          <a:lstStyle/>
          <a:p>
            <a:r>
              <a:rPr lang="en-AU" dirty="0"/>
              <a:t>Several design choices</a:t>
            </a:r>
          </a:p>
        </p:txBody>
      </p:sp>
      <p:sp>
        <p:nvSpPr>
          <p:cNvPr id="4" name="Content Placeholder 3">
            <a:extLst>
              <a:ext uri="{FF2B5EF4-FFF2-40B4-BE49-F238E27FC236}">
                <a16:creationId xmlns:a16="http://schemas.microsoft.com/office/drawing/2014/main" id="{FE90A2D5-EB90-4EFF-977D-6A99A85CBCBD}"/>
              </a:ext>
            </a:extLst>
          </p:cNvPr>
          <p:cNvSpPr>
            <a:spLocks noGrp="1"/>
          </p:cNvSpPr>
          <p:nvPr>
            <p:ph idx="1"/>
          </p:nvPr>
        </p:nvSpPr>
        <p:spPr>
          <a:xfrm>
            <a:off x="419100" y="1257301"/>
            <a:ext cx="4224908" cy="3086100"/>
          </a:xfrm>
        </p:spPr>
        <p:txBody>
          <a:bodyPr/>
          <a:lstStyle/>
          <a:p>
            <a:r>
              <a:rPr lang="en-AU" dirty="0"/>
              <a:t>Given a set of arms, at each round:</a:t>
            </a:r>
          </a:p>
          <a:p>
            <a:pPr lvl="1"/>
            <a:r>
              <a:rPr lang="en-AU" dirty="0"/>
              <a:t>Choose an arm (and get a reward)</a:t>
            </a:r>
          </a:p>
          <a:p>
            <a:pPr lvl="2"/>
            <a:r>
              <a:rPr lang="en-AU" dirty="0"/>
              <a:t>depending on the task at hand</a:t>
            </a:r>
          </a:p>
          <a:p>
            <a:pPr marL="432000" lvl="2" indent="0">
              <a:buNone/>
            </a:pPr>
            <a:endParaRPr lang="en-AU" dirty="0"/>
          </a:p>
          <a:p>
            <a:pPr lvl="1"/>
            <a:r>
              <a:rPr lang="en-AU" dirty="0"/>
              <a:t>Estimate the distribution of the arm</a:t>
            </a:r>
          </a:p>
          <a:p>
            <a:pPr lvl="2"/>
            <a:r>
              <a:rPr lang="en-AU" dirty="0"/>
              <a:t>Assumption needed for theoretical analysis</a:t>
            </a:r>
          </a:p>
          <a:p>
            <a:pPr lvl="2"/>
            <a:r>
              <a:rPr lang="en-AU" dirty="0"/>
              <a:t>Usually skipped in the algorithm</a:t>
            </a:r>
          </a:p>
          <a:p>
            <a:pPr lvl="1"/>
            <a:endParaRPr lang="en-AU" dirty="0"/>
          </a:p>
          <a:p>
            <a:pPr lvl="1"/>
            <a:r>
              <a:rPr lang="en-AU" dirty="0"/>
              <a:t>Define a summary statistic for each distribution</a:t>
            </a:r>
          </a:p>
          <a:p>
            <a:pPr lvl="2"/>
            <a:r>
              <a:rPr lang="en-AU" dirty="0"/>
              <a:t>usually the mean for risk neutral policy </a:t>
            </a:r>
            <a:br>
              <a:rPr lang="en-AU" dirty="0"/>
            </a:br>
            <a:r>
              <a:rPr lang="en-AU" dirty="0"/>
              <a:t>(Von Neumann-Morgenstern utility theory)</a:t>
            </a:r>
          </a:p>
          <a:p>
            <a:pPr lvl="1"/>
            <a:endParaRPr lang="en-AU" dirty="0"/>
          </a:p>
        </p:txBody>
      </p:sp>
      <p:pic>
        <p:nvPicPr>
          <p:cNvPr id="8" name="Picture 7" descr="A close up of a sign&#10;&#10;Description automatically generated">
            <a:extLst>
              <a:ext uri="{FF2B5EF4-FFF2-40B4-BE49-F238E27FC236}">
                <a16:creationId xmlns:a16="http://schemas.microsoft.com/office/drawing/2014/main" id="{D78CED5E-BB55-49EC-88CB-0441D96E0F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304" y="2643758"/>
            <a:ext cx="1535122" cy="2193032"/>
          </a:xfrm>
          <a:prstGeom prst="rect">
            <a:avLst/>
          </a:prstGeom>
        </p:spPr>
      </p:pic>
    </p:spTree>
    <p:extLst>
      <p:ext uri="{BB962C8B-B14F-4D97-AF65-F5344CB8AC3E}">
        <p14:creationId xmlns:p14="http://schemas.microsoft.com/office/powerpoint/2010/main" val="2271605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449A5-6AFC-43BB-9204-34E2693A9E60}"/>
              </a:ext>
            </a:extLst>
          </p:cNvPr>
          <p:cNvSpPr>
            <a:spLocks noGrp="1"/>
          </p:cNvSpPr>
          <p:nvPr>
            <p:ph type="title"/>
          </p:nvPr>
        </p:nvSpPr>
        <p:spPr/>
        <p:txBody>
          <a:bodyPr/>
          <a:lstStyle/>
          <a:p>
            <a:r>
              <a:rPr lang="en-AU" dirty="0"/>
              <a:t>Upper confidence bound</a:t>
            </a:r>
          </a:p>
        </p:txBody>
      </p:sp>
      <p:sp>
        <p:nvSpPr>
          <p:cNvPr id="3" name="Text Placeholder 2">
            <a:extLst>
              <a:ext uri="{FF2B5EF4-FFF2-40B4-BE49-F238E27FC236}">
                <a16:creationId xmlns:a16="http://schemas.microsoft.com/office/drawing/2014/main" id="{A6AB105E-F9B8-43F8-8989-9E9F388EBFFF}"/>
              </a:ext>
            </a:extLst>
          </p:cNvPr>
          <p:cNvSpPr>
            <a:spLocks noGrp="1"/>
          </p:cNvSpPr>
          <p:nvPr>
            <p:ph type="body" sz="quarter" idx="10"/>
          </p:nvPr>
        </p:nvSpPr>
        <p:spPr/>
        <p:txBody>
          <a:bodyPr/>
          <a:lstStyle/>
          <a:p>
            <a:r>
              <a:rPr lang="en-AU" dirty="0"/>
              <a:t>A particular bandit algorithm</a:t>
            </a:r>
          </a:p>
        </p:txBody>
      </p:sp>
      <p:pic>
        <p:nvPicPr>
          <p:cNvPr id="5" name="Picture 4">
            <a:extLst>
              <a:ext uri="{FF2B5EF4-FFF2-40B4-BE49-F238E27FC236}">
                <a16:creationId xmlns:a16="http://schemas.microsoft.com/office/drawing/2014/main" id="{7F6A48E9-39D3-4BD2-80CA-0C99F8A5A047}"/>
              </a:ext>
            </a:extLst>
          </p:cNvPr>
          <p:cNvPicPr>
            <a:picLocks noChangeAspect="1"/>
          </p:cNvPicPr>
          <p:nvPr/>
        </p:nvPicPr>
        <p:blipFill>
          <a:blip r:embed="rId2"/>
          <a:stretch>
            <a:fillRect/>
          </a:stretch>
        </p:blipFill>
        <p:spPr>
          <a:xfrm>
            <a:off x="35497" y="1496579"/>
            <a:ext cx="5040560" cy="2792829"/>
          </a:xfrm>
          <a:prstGeom prst="rect">
            <a:avLst/>
          </a:prstGeom>
        </p:spPr>
      </p:pic>
      <p:pic>
        <p:nvPicPr>
          <p:cNvPr id="6" name="Picture 5">
            <a:extLst>
              <a:ext uri="{FF2B5EF4-FFF2-40B4-BE49-F238E27FC236}">
                <a16:creationId xmlns:a16="http://schemas.microsoft.com/office/drawing/2014/main" id="{F2755900-75A0-4FF7-A973-8D1E83268CF3}"/>
              </a:ext>
            </a:extLst>
          </p:cNvPr>
          <p:cNvPicPr>
            <a:picLocks noChangeAspect="1"/>
          </p:cNvPicPr>
          <p:nvPr/>
        </p:nvPicPr>
        <p:blipFill>
          <a:blip r:embed="rId3"/>
          <a:stretch>
            <a:fillRect/>
          </a:stretch>
        </p:blipFill>
        <p:spPr>
          <a:xfrm>
            <a:off x="5076057" y="1491612"/>
            <a:ext cx="4075087" cy="2833434"/>
          </a:xfrm>
          <a:prstGeom prst="rect">
            <a:avLst/>
          </a:prstGeom>
        </p:spPr>
      </p:pic>
      <p:sp>
        <p:nvSpPr>
          <p:cNvPr id="7" name="TextBox 6">
            <a:extLst>
              <a:ext uri="{FF2B5EF4-FFF2-40B4-BE49-F238E27FC236}">
                <a16:creationId xmlns:a16="http://schemas.microsoft.com/office/drawing/2014/main" id="{1E12EBA4-15DC-4C40-96A5-032BFAD6B8DF}"/>
              </a:ext>
            </a:extLst>
          </p:cNvPr>
          <p:cNvSpPr txBox="1"/>
          <p:nvPr/>
        </p:nvSpPr>
        <p:spPr>
          <a:xfrm>
            <a:off x="107504" y="4557331"/>
            <a:ext cx="6373476" cy="523220"/>
          </a:xfrm>
          <a:prstGeom prst="rect">
            <a:avLst/>
          </a:prstGeom>
          <a:noFill/>
        </p:spPr>
        <p:txBody>
          <a:bodyPr wrap="none" rtlCol="0">
            <a:spAutoFit/>
          </a:bodyPr>
          <a:lstStyle/>
          <a:p>
            <a:r>
              <a:rPr lang="en-AU" sz="1400" dirty="0">
                <a:solidFill>
                  <a:schemeClr val="accent6">
                    <a:lumMod val="60000"/>
                    <a:lumOff val="40000"/>
                  </a:schemeClr>
                </a:solidFill>
                <a:effectLst/>
                <a:latin typeface="Arial" panose="020B0604020202020204" pitchFamily="34" charset="0"/>
              </a:rPr>
              <a:t>Desautels, Krause, Burdick, Parallelizing Exploration-Exploitation </a:t>
            </a:r>
            <a:r>
              <a:rPr lang="en-AU" sz="1400" dirty="0" err="1">
                <a:solidFill>
                  <a:schemeClr val="accent6">
                    <a:lumMod val="60000"/>
                    <a:lumOff val="40000"/>
                  </a:schemeClr>
                </a:solidFill>
                <a:effectLst/>
                <a:latin typeface="Arial" panose="020B0604020202020204" pitchFamily="34" charset="0"/>
              </a:rPr>
              <a:t>Tradeoffs</a:t>
            </a:r>
            <a:r>
              <a:rPr lang="en-AU" sz="1400" dirty="0">
                <a:solidFill>
                  <a:schemeClr val="accent6">
                    <a:lumMod val="60000"/>
                    <a:lumOff val="40000"/>
                  </a:schemeClr>
                </a:solidFill>
                <a:effectLst/>
                <a:latin typeface="Arial" panose="020B0604020202020204" pitchFamily="34" charset="0"/>
              </a:rPr>
              <a:t> in </a:t>
            </a:r>
            <a:br>
              <a:rPr lang="en-AU" sz="1400" dirty="0">
                <a:solidFill>
                  <a:schemeClr val="accent6">
                    <a:lumMod val="60000"/>
                    <a:lumOff val="40000"/>
                  </a:schemeClr>
                </a:solidFill>
                <a:effectLst/>
                <a:latin typeface="Arial" panose="020B0604020202020204" pitchFamily="34" charset="0"/>
              </a:rPr>
            </a:br>
            <a:r>
              <a:rPr lang="en-AU" sz="1400" dirty="0">
                <a:solidFill>
                  <a:schemeClr val="accent6">
                    <a:lumMod val="60000"/>
                    <a:lumOff val="40000"/>
                  </a:schemeClr>
                </a:solidFill>
                <a:effectLst/>
                <a:latin typeface="Arial" panose="020B0604020202020204" pitchFamily="34" charset="0"/>
              </a:rPr>
              <a:t>Gaussian Process Bandit Optimization, JMLR 2014</a:t>
            </a:r>
            <a:endParaRPr lang="en-AU" sz="1400" dirty="0">
              <a:solidFill>
                <a:schemeClr val="accent6">
                  <a:lumMod val="60000"/>
                  <a:lumOff val="40000"/>
                </a:schemeClr>
              </a:solidFill>
            </a:endParaRPr>
          </a:p>
        </p:txBody>
      </p:sp>
    </p:spTree>
    <p:extLst>
      <p:ext uri="{BB962C8B-B14F-4D97-AF65-F5344CB8AC3E}">
        <p14:creationId xmlns:p14="http://schemas.microsoft.com/office/powerpoint/2010/main" val="1400774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98D0F-6F8A-424B-A76F-D4D074346F10}"/>
              </a:ext>
            </a:extLst>
          </p:cNvPr>
          <p:cNvSpPr>
            <a:spLocks noGrp="1"/>
          </p:cNvSpPr>
          <p:nvPr>
            <p:ph type="title"/>
          </p:nvPr>
        </p:nvSpPr>
        <p:spPr/>
        <p:txBody>
          <a:bodyPr/>
          <a:lstStyle/>
          <a:p>
            <a:r>
              <a:rPr lang="en-AU" dirty="0"/>
              <a:t>Practical challenge</a:t>
            </a:r>
          </a:p>
        </p:txBody>
      </p:sp>
      <p:sp>
        <p:nvSpPr>
          <p:cNvPr id="3" name="Text Placeholder 2">
            <a:extLst>
              <a:ext uri="{FF2B5EF4-FFF2-40B4-BE49-F238E27FC236}">
                <a16:creationId xmlns:a16="http://schemas.microsoft.com/office/drawing/2014/main" id="{E5AF1095-B00C-4740-A7C2-B523F939FE29}"/>
              </a:ext>
            </a:extLst>
          </p:cNvPr>
          <p:cNvSpPr>
            <a:spLocks noGrp="1"/>
          </p:cNvSpPr>
          <p:nvPr>
            <p:ph type="body" sz="quarter" idx="10"/>
          </p:nvPr>
        </p:nvSpPr>
        <p:spPr/>
        <p:txBody>
          <a:bodyPr/>
          <a:lstStyle/>
          <a:p>
            <a:r>
              <a:rPr lang="en-AU" dirty="0"/>
              <a:t>How do we perform lots of TIR measurements (within budget)?</a:t>
            </a:r>
          </a:p>
        </p:txBody>
      </p:sp>
      <p:sp>
        <p:nvSpPr>
          <p:cNvPr id="4" name="Content Placeholder 3">
            <a:extLst>
              <a:ext uri="{FF2B5EF4-FFF2-40B4-BE49-F238E27FC236}">
                <a16:creationId xmlns:a16="http://schemas.microsoft.com/office/drawing/2014/main" id="{8A5C4BB1-CDD7-4296-9938-801D74E7E3F8}"/>
              </a:ext>
            </a:extLst>
          </p:cNvPr>
          <p:cNvSpPr>
            <a:spLocks noGrp="1"/>
          </p:cNvSpPr>
          <p:nvPr>
            <p:ph idx="1"/>
          </p:nvPr>
        </p:nvSpPr>
        <p:spPr/>
        <p:txBody>
          <a:bodyPr/>
          <a:lstStyle/>
          <a:p>
            <a:r>
              <a:rPr lang="en-AU" dirty="0"/>
              <a:t>6 positions, 4 bases per position = 4096</a:t>
            </a:r>
          </a:p>
          <a:p>
            <a:r>
              <a:rPr lang="en-AU" dirty="0"/>
              <a:t>Likely that many RBS sequences give low</a:t>
            </a:r>
            <a:br>
              <a:rPr lang="en-AU" dirty="0"/>
            </a:br>
            <a:r>
              <a:rPr lang="en-AU" dirty="0"/>
              <a:t>translation rates</a:t>
            </a:r>
          </a:p>
          <a:p>
            <a:r>
              <a:rPr lang="en-AU" b="1" dirty="0">
                <a:solidFill>
                  <a:schemeClr val="accent6"/>
                </a:solidFill>
              </a:rPr>
              <a:t>Want to only try a small fraction</a:t>
            </a:r>
          </a:p>
          <a:p>
            <a:r>
              <a:rPr lang="en-AU" dirty="0"/>
              <a:t>Sequences very similar to consensus likely to perform well, </a:t>
            </a:r>
            <a:br>
              <a:rPr lang="en-AU" dirty="0"/>
            </a:br>
            <a:r>
              <a:rPr lang="en-AU" dirty="0"/>
              <a:t>but worse than consensus</a:t>
            </a:r>
          </a:p>
          <a:p>
            <a:r>
              <a:rPr lang="en-AU" dirty="0"/>
              <a:t>Interesting to consider drastically different core RBS sequence</a:t>
            </a:r>
          </a:p>
        </p:txBody>
      </p:sp>
      <p:pic>
        <p:nvPicPr>
          <p:cNvPr id="5" name="Picture 4">
            <a:extLst>
              <a:ext uri="{FF2B5EF4-FFF2-40B4-BE49-F238E27FC236}">
                <a16:creationId xmlns:a16="http://schemas.microsoft.com/office/drawing/2014/main" id="{2594851C-4815-471A-A90F-95D1E8C0F5D9}"/>
              </a:ext>
            </a:extLst>
          </p:cNvPr>
          <p:cNvPicPr>
            <a:picLocks noChangeAspect="1"/>
          </p:cNvPicPr>
          <p:nvPr/>
        </p:nvPicPr>
        <p:blipFill>
          <a:blip r:embed="rId2"/>
          <a:stretch>
            <a:fillRect/>
          </a:stretch>
        </p:blipFill>
        <p:spPr>
          <a:xfrm>
            <a:off x="4788024" y="1257301"/>
            <a:ext cx="3873699" cy="615982"/>
          </a:xfrm>
          <a:prstGeom prst="rect">
            <a:avLst/>
          </a:prstGeom>
        </p:spPr>
      </p:pic>
      <p:sp>
        <p:nvSpPr>
          <p:cNvPr id="6" name="Rectangle: Rounded Corners 5">
            <a:extLst>
              <a:ext uri="{FF2B5EF4-FFF2-40B4-BE49-F238E27FC236}">
                <a16:creationId xmlns:a16="http://schemas.microsoft.com/office/drawing/2014/main" id="{39A9DC2B-378A-4EB4-9B2D-DF5BD6E27581}"/>
              </a:ext>
            </a:extLst>
          </p:cNvPr>
          <p:cNvSpPr/>
          <p:nvPr/>
        </p:nvSpPr>
        <p:spPr>
          <a:xfrm>
            <a:off x="2339752" y="3867894"/>
            <a:ext cx="4248472" cy="79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High throughput experiments needed</a:t>
            </a:r>
          </a:p>
        </p:txBody>
      </p:sp>
    </p:spTree>
    <p:extLst>
      <p:ext uri="{BB962C8B-B14F-4D97-AF65-F5344CB8AC3E}">
        <p14:creationId xmlns:p14="http://schemas.microsoft.com/office/powerpoint/2010/main" val="3401383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F3CA9E1-1C13-4CB2-B1AF-8A6B3412D1A9}"/>
              </a:ext>
            </a:extLst>
          </p:cNvPr>
          <p:cNvSpPr>
            <a:spLocks noGrp="1"/>
          </p:cNvSpPr>
          <p:nvPr>
            <p:ph type="pic" sz="quarter" idx="12"/>
          </p:nvPr>
        </p:nvSpPr>
        <p:spPr/>
      </p:sp>
      <p:sp>
        <p:nvSpPr>
          <p:cNvPr id="6" name="Content Placeholder 5">
            <a:extLst>
              <a:ext uri="{FF2B5EF4-FFF2-40B4-BE49-F238E27FC236}">
                <a16:creationId xmlns:a16="http://schemas.microsoft.com/office/drawing/2014/main" id="{E2A57556-AE6A-49DD-BF38-E140562BD8CA}"/>
              </a:ext>
            </a:extLst>
          </p:cNvPr>
          <p:cNvSpPr>
            <a:spLocks noGrp="1"/>
          </p:cNvSpPr>
          <p:nvPr>
            <p:ph idx="1"/>
          </p:nvPr>
        </p:nvSpPr>
        <p:spPr>
          <a:xfrm>
            <a:off x="319233" y="888861"/>
            <a:ext cx="6336702" cy="3797553"/>
          </a:xfrm>
        </p:spPr>
        <p:txBody>
          <a:bodyPr>
            <a:normAutofit fontScale="92500" lnSpcReduction="10000"/>
          </a:bodyPr>
          <a:lstStyle/>
          <a:p>
            <a:r>
              <a:rPr lang="en-AU" b="1" dirty="0"/>
              <a:t>Working definition of ‘synthetic biology’: </a:t>
            </a:r>
            <a:br>
              <a:rPr lang="en-AU" b="1" dirty="0"/>
            </a:br>
            <a:r>
              <a:rPr lang="en-AU" i="1" dirty="0">
                <a:solidFill>
                  <a:schemeClr val="accent5"/>
                </a:solidFill>
              </a:rPr>
              <a:t>The design and construction of DNA-encoded parts, devices, machines, and organisms; and their application for useful purposes.</a:t>
            </a:r>
          </a:p>
          <a:p>
            <a:r>
              <a:rPr lang="en-AU" dirty="0"/>
              <a:t>Experimental science domains</a:t>
            </a:r>
          </a:p>
          <a:p>
            <a:pPr lvl="1"/>
            <a:r>
              <a:rPr lang="en-AU" dirty="0"/>
              <a:t>Integrative Biological Modelling</a:t>
            </a:r>
          </a:p>
          <a:p>
            <a:pPr lvl="1"/>
            <a:r>
              <a:rPr lang="en-AU" dirty="0"/>
              <a:t>Engineering Novel Biological Components</a:t>
            </a:r>
          </a:p>
          <a:p>
            <a:pPr lvl="1"/>
            <a:r>
              <a:rPr lang="en-AU" dirty="0"/>
              <a:t>Assembling Novel Biosystems</a:t>
            </a:r>
          </a:p>
          <a:p>
            <a:r>
              <a:rPr lang="en-AU" dirty="0"/>
              <a:t>Application areas</a:t>
            </a:r>
          </a:p>
          <a:p>
            <a:pPr lvl="1"/>
            <a:r>
              <a:rPr lang="en-AU" dirty="0"/>
              <a:t>Mosquito borne diseases</a:t>
            </a:r>
          </a:p>
          <a:p>
            <a:pPr lvl="1"/>
            <a:r>
              <a:rPr lang="en-AU" dirty="0"/>
              <a:t>Bacterial biofilms</a:t>
            </a:r>
          </a:p>
          <a:p>
            <a:pPr lvl="1"/>
            <a:r>
              <a:rPr lang="en-AU" dirty="0"/>
              <a:t>Chemical synthesis using yeast</a:t>
            </a:r>
          </a:p>
          <a:p>
            <a:endParaRPr lang="en-AU" dirty="0"/>
          </a:p>
        </p:txBody>
      </p:sp>
      <p:sp>
        <p:nvSpPr>
          <p:cNvPr id="5" name="Title 4">
            <a:extLst>
              <a:ext uri="{FF2B5EF4-FFF2-40B4-BE49-F238E27FC236}">
                <a16:creationId xmlns:a16="http://schemas.microsoft.com/office/drawing/2014/main" id="{BED726F3-8C0B-4F10-A130-51843F43E732}"/>
              </a:ext>
            </a:extLst>
          </p:cNvPr>
          <p:cNvSpPr>
            <a:spLocks noGrp="1"/>
          </p:cNvSpPr>
          <p:nvPr>
            <p:ph type="title"/>
          </p:nvPr>
        </p:nvSpPr>
        <p:spPr>
          <a:xfrm>
            <a:off x="1765005" y="121561"/>
            <a:ext cx="4896544" cy="639365"/>
          </a:xfrm>
        </p:spPr>
        <p:txBody>
          <a:bodyPr>
            <a:normAutofit/>
          </a:bodyPr>
          <a:lstStyle/>
          <a:p>
            <a:r>
              <a:rPr lang="en-AU" dirty="0"/>
              <a:t>MLAI augmented </a:t>
            </a:r>
            <a:r>
              <a:rPr lang="en-AU" dirty="0" err="1"/>
              <a:t>SynBio</a:t>
            </a:r>
            <a:endParaRPr lang="en-AU" dirty="0"/>
          </a:p>
        </p:txBody>
      </p:sp>
      <p:sp>
        <p:nvSpPr>
          <p:cNvPr id="2" name="Rectangle 1">
            <a:extLst>
              <a:ext uri="{FF2B5EF4-FFF2-40B4-BE49-F238E27FC236}">
                <a16:creationId xmlns:a16="http://schemas.microsoft.com/office/drawing/2014/main" id="{436BF5C9-827E-456A-8F95-8CA34EBA34FB}"/>
              </a:ext>
            </a:extLst>
          </p:cNvPr>
          <p:cNvSpPr/>
          <p:nvPr/>
        </p:nvSpPr>
        <p:spPr>
          <a:xfrm>
            <a:off x="251522" y="4713119"/>
            <a:ext cx="4046942" cy="338554"/>
          </a:xfrm>
          <a:prstGeom prst="rect">
            <a:avLst/>
          </a:prstGeom>
        </p:spPr>
        <p:txBody>
          <a:bodyPr wrap="none">
            <a:spAutoFit/>
          </a:bodyPr>
          <a:lstStyle/>
          <a:p>
            <a:r>
              <a:rPr lang="en-AU" sz="1600" dirty="0">
                <a:solidFill>
                  <a:schemeClr val="accent6">
                    <a:lumMod val="60000"/>
                    <a:lumOff val="40000"/>
                  </a:schemeClr>
                </a:solidFill>
              </a:rPr>
              <a:t>https://research.csiro.au/synthetic-biology-fsp</a:t>
            </a:r>
          </a:p>
        </p:txBody>
      </p:sp>
      <p:pic>
        <p:nvPicPr>
          <p:cNvPr id="1026" name="Picture 2">
            <a:extLst>
              <a:ext uri="{FF2B5EF4-FFF2-40B4-BE49-F238E27FC236}">
                <a16:creationId xmlns:a16="http://schemas.microsoft.com/office/drawing/2014/main" id="{F79FB40E-435E-48A5-B557-4511D460BC38}"/>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6072" y="2558966"/>
            <a:ext cx="2282400" cy="12857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5932086-B9FE-4AAC-B49F-8A3D1EB4C5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1600" y="3846682"/>
            <a:ext cx="2282400" cy="12968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723AB3B-A19E-48B8-A200-8BA8EAC31AA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3835" y="0"/>
            <a:ext cx="2274637" cy="25589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77E3F7DF-5C67-5C40-A795-A18904124106}"/>
              </a:ext>
            </a:extLst>
          </p:cNvPr>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31386" y="161709"/>
            <a:ext cx="486000" cy="493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70CA78D-B4CC-4D06-B16C-50BF5FE1A32D}"/>
              </a:ext>
            </a:extLst>
          </p:cNvPr>
          <p:cNvSpPr txBox="1"/>
          <p:nvPr/>
        </p:nvSpPr>
        <p:spPr>
          <a:xfrm>
            <a:off x="4334403" y="4814350"/>
            <a:ext cx="1146019" cy="369332"/>
          </a:xfrm>
          <a:prstGeom prst="rect">
            <a:avLst/>
          </a:prstGeom>
          <a:noFill/>
        </p:spPr>
        <p:txBody>
          <a:bodyPr wrap="square" rtlCol="0">
            <a:spAutoFit/>
          </a:bodyPr>
          <a:lstStyle/>
          <a:p>
            <a:r>
              <a:rPr lang="en-AU" dirty="0"/>
              <a:t>Janet Reid</a:t>
            </a:r>
          </a:p>
        </p:txBody>
      </p:sp>
      <p:sp>
        <p:nvSpPr>
          <p:cNvPr id="16" name="TextBox 15">
            <a:extLst>
              <a:ext uri="{FF2B5EF4-FFF2-40B4-BE49-F238E27FC236}">
                <a16:creationId xmlns:a16="http://schemas.microsoft.com/office/drawing/2014/main" id="{D5370F41-566D-4D98-83C1-6BEC42DFD87D}"/>
              </a:ext>
            </a:extLst>
          </p:cNvPr>
          <p:cNvSpPr txBox="1"/>
          <p:nvPr/>
        </p:nvSpPr>
        <p:spPr>
          <a:xfrm>
            <a:off x="5321149" y="3001031"/>
            <a:ext cx="1591911" cy="369332"/>
          </a:xfrm>
          <a:prstGeom prst="rect">
            <a:avLst/>
          </a:prstGeom>
          <a:noFill/>
        </p:spPr>
        <p:txBody>
          <a:bodyPr wrap="square" rtlCol="0">
            <a:spAutoFit/>
          </a:bodyPr>
          <a:lstStyle/>
          <a:p>
            <a:r>
              <a:rPr lang="en-AU" dirty="0"/>
              <a:t>Claudia Vickers</a:t>
            </a:r>
          </a:p>
        </p:txBody>
      </p:sp>
      <p:sp>
        <p:nvSpPr>
          <p:cNvPr id="17" name="TextBox 16">
            <a:extLst>
              <a:ext uri="{FF2B5EF4-FFF2-40B4-BE49-F238E27FC236}">
                <a16:creationId xmlns:a16="http://schemas.microsoft.com/office/drawing/2014/main" id="{2EA7FB69-E0DC-4EAC-A86E-E9F12905826E}"/>
              </a:ext>
            </a:extLst>
          </p:cNvPr>
          <p:cNvSpPr txBox="1"/>
          <p:nvPr/>
        </p:nvSpPr>
        <p:spPr>
          <a:xfrm>
            <a:off x="5516619" y="4805058"/>
            <a:ext cx="1200970" cy="369332"/>
          </a:xfrm>
          <a:prstGeom prst="rect">
            <a:avLst/>
          </a:prstGeom>
          <a:noFill/>
        </p:spPr>
        <p:txBody>
          <a:bodyPr wrap="square" rtlCol="0">
            <a:spAutoFit/>
          </a:bodyPr>
          <a:lstStyle/>
          <a:p>
            <a:r>
              <a:rPr lang="en-AU" dirty="0"/>
              <a:t>Alison Rice</a:t>
            </a:r>
          </a:p>
        </p:txBody>
      </p:sp>
      <p:pic>
        <p:nvPicPr>
          <p:cNvPr id="18" name="Picture 17">
            <a:extLst>
              <a:ext uri="{FF2B5EF4-FFF2-40B4-BE49-F238E27FC236}">
                <a16:creationId xmlns:a16="http://schemas.microsoft.com/office/drawing/2014/main" id="{7438AF0A-FA07-4F40-9D7C-A6F52291540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22884" y="3460742"/>
            <a:ext cx="988440" cy="1281600"/>
          </a:xfrm>
          <a:prstGeom prst="rect">
            <a:avLst/>
          </a:prstGeom>
        </p:spPr>
      </p:pic>
      <p:pic>
        <p:nvPicPr>
          <p:cNvPr id="19" name="Picture 18">
            <a:extLst>
              <a:ext uri="{FF2B5EF4-FFF2-40B4-BE49-F238E27FC236}">
                <a16:creationId xmlns:a16="http://schemas.microsoft.com/office/drawing/2014/main" id="{9F40CBF2-D753-40D4-97A4-666648962AC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2999" r="2398"/>
          <a:stretch/>
        </p:blipFill>
        <p:spPr>
          <a:xfrm>
            <a:off x="4418483" y="3459317"/>
            <a:ext cx="977858" cy="1283025"/>
          </a:xfrm>
          <a:prstGeom prst="rect">
            <a:avLst/>
          </a:prstGeom>
        </p:spPr>
      </p:pic>
      <p:pic>
        <p:nvPicPr>
          <p:cNvPr id="21" name="Picture 20">
            <a:extLst>
              <a:ext uri="{FF2B5EF4-FFF2-40B4-BE49-F238E27FC236}">
                <a16:creationId xmlns:a16="http://schemas.microsoft.com/office/drawing/2014/main" id="{8FD6D625-191E-45AA-B74C-341279AE1DD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6945" t="12036" r="26396"/>
          <a:stretch/>
        </p:blipFill>
        <p:spPr>
          <a:xfrm>
            <a:off x="5651061" y="1642171"/>
            <a:ext cx="932085" cy="1283025"/>
          </a:xfrm>
          <a:prstGeom prst="rect">
            <a:avLst/>
          </a:prstGeom>
        </p:spPr>
      </p:pic>
    </p:spTree>
    <p:extLst>
      <p:ext uri="{BB962C8B-B14F-4D97-AF65-F5344CB8AC3E}">
        <p14:creationId xmlns:p14="http://schemas.microsoft.com/office/powerpoint/2010/main" val="1519936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E83802-2F41-4A44-918A-8ABB1EBDAEDF}"/>
              </a:ext>
            </a:extLst>
          </p:cNvPr>
          <p:cNvSpPr>
            <a:spLocks noGrp="1"/>
          </p:cNvSpPr>
          <p:nvPr>
            <p:ph type="title"/>
          </p:nvPr>
        </p:nvSpPr>
        <p:spPr>
          <a:xfrm>
            <a:off x="1547664" y="132185"/>
            <a:ext cx="8640960" cy="639365"/>
          </a:xfrm>
        </p:spPr>
        <p:txBody>
          <a:bodyPr/>
          <a:lstStyle/>
          <a:p>
            <a:r>
              <a:rPr lang="en-AU" dirty="0"/>
              <a:t>High-throughput RBS engineering</a:t>
            </a:r>
          </a:p>
        </p:txBody>
      </p:sp>
      <p:pic>
        <p:nvPicPr>
          <p:cNvPr id="5" name="Picture 4" descr="A close up of a computer&#10;&#10;Description automatically generated">
            <a:extLst>
              <a:ext uri="{FF2B5EF4-FFF2-40B4-BE49-F238E27FC236}">
                <a16:creationId xmlns:a16="http://schemas.microsoft.com/office/drawing/2014/main" id="{1740642F-CA51-4653-9364-57EF0EC44F2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98" t="4150" r="24"/>
          <a:stretch/>
        </p:blipFill>
        <p:spPr>
          <a:xfrm>
            <a:off x="1431547" y="829157"/>
            <a:ext cx="6280905" cy="4314343"/>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EE8BCE07-1193-49A4-80C4-7820955936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7864" y="2080764"/>
            <a:ext cx="792088" cy="490986"/>
          </a:xfrm>
          <a:prstGeom prst="rect">
            <a:avLst/>
          </a:prstGeom>
        </p:spPr>
      </p:pic>
      <p:pic>
        <p:nvPicPr>
          <p:cNvPr id="11" name="Picture 10" descr="A close up of a sign&#10;&#10;Description automatically generated">
            <a:extLst>
              <a:ext uri="{FF2B5EF4-FFF2-40B4-BE49-F238E27FC236}">
                <a16:creationId xmlns:a16="http://schemas.microsoft.com/office/drawing/2014/main" id="{BF30B6DE-B918-4322-B342-7352244CCD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4088" y="2787774"/>
            <a:ext cx="504056" cy="584285"/>
          </a:xfrm>
          <a:prstGeom prst="rect">
            <a:avLst/>
          </a:prstGeom>
        </p:spPr>
      </p:pic>
    </p:spTree>
    <p:extLst>
      <p:ext uri="{BB962C8B-B14F-4D97-AF65-F5344CB8AC3E}">
        <p14:creationId xmlns:p14="http://schemas.microsoft.com/office/powerpoint/2010/main" val="3382353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71706-B29D-4E85-817D-2CDEE262DFD5}"/>
              </a:ext>
            </a:extLst>
          </p:cNvPr>
          <p:cNvSpPr>
            <a:spLocks noGrp="1"/>
          </p:cNvSpPr>
          <p:nvPr>
            <p:ph type="title"/>
          </p:nvPr>
        </p:nvSpPr>
        <p:spPr>
          <a:xfrm>
            <a:off x="1403648" y="108715"/>
            <a:ext cx="7200800" cy="639365"/>
          </a:xfrm>
        </p:spPr>
        <p:txBody>
          <a:bodyPr/>
          <a:lstStyle/>
          <a:p>
            <a:r>
              <a:rPr lang="en-AU" dirty="0"/>
              <a:t>Algorithms</a:t>
            </a:r>
          </a:p>
        </p:txBody>
      </p:sp>
      <p:sp>
        <p:nvSpPr>
          <p:cNvPr id="17" name="Content Placeholder 3">
            <a:extLst>
              <a:ext uri="{FF2B5EF4-FFF2-40B4-BE49-F238E27FC236}">
                <a16:creationId xmlns:a16="http://schemas.microsoft.com/office/drawing/2014/main" id="{8985553D-49D0-4677-8FE8-712E320C8CBE}"/>
              </a:ext>
            </a:extLst>
          </p:cNvPr>
          <p:cNvSpPr>
            <a:spLocks noGrp="1"/>
          </p:cNvSpPr>
          <p:nvPr>
            <p:ph idx="4294967295"/>
          </p:nvPr>
        </p:nvSpPr>
        <p:spPr>
          <a:xfrm>
            <a:off x="107504" y="1991615"/>
            <a:ext cx="3760788" cy="3181350"/>
          </a:xfrm>
        </p:spPr>
        <p:txBody>
          <a:bodyPr>
            <a:normAutofit/>
          </a:bodyPr>
          <a:lstStyle/>
          <a:p>
            <a:pPr marL="0" indent="0">
              <a:buNone/>
            </a:pPr>
            <a:endParaRPr lang="en-US" altLang="zh-CN" sz="1800" dirty="0"/>
          </a:p>
          <a:p>
            <a:pPr marL="0" indent="0">
              <a:buNone/>
            </a:pPr>
            <a:r>
              <a:rPr lang="en-US" altLang="zh-CN" sz="2000" dirty="0"/>
              <a:t>1.</a:t>
            </a:r>
            <a:r>
              <a:rPr lang="zh-CN" altLang="en-US" sz="2000" dirty="0"/>
              <a:t> </a:t>
            </a:r>
            <a:r>
              <a:rPr lang="en-US" altLang="zh-CN" sz="2000" dirty="0"/>
              <a:t>A</a:t>
            </a:r>
            <a:r>
              <a:rPr lang="zh-CN" altLang="en-US" sz="2000" dirty="0"/>
              <a:t> </a:t>
            </a:r>
            <a:r>
              <a:rPr lang="en-US" altLang="zh-CN" sz="2000" dirty="0"/>
              <a:t>(Bayesian)</a:t>
            </a:r>
            <a:r>
              <a:rPr lang="zh-CN" altLang="en-US" sz="2000" dirty="0"/>
              <a:t> </a:t>
            </a:r>
            <a:r>
              <a:rPr lang="en-US" altLang="zh-CN" sz="2000" dirty="0"/>
              <a:t>regression</a:t>
            </a:r>
            <a:r>
              <a:rPr lang="zh-CN" altLang="en-US" sz="2000" dirty="0"/>
              <a:t> </a:t>
            </a:r>
            <a:r>
              <a:rPr lang="en-US" altLang="zh-CN" sz="2000" dirty="0"/>
              <a:t>algorithm</a:t>
            </a:r>
            <a:r>
              <a:rPr lang="zh-CN" altLang="en-US" sz="2000" dirty="0"/>
              <a:t> </a:t>
            </a:r>
            <a:r>
              <a:rPr lang="en-US" altLang="zh-CN" sz="2000" dirty="0"/>
              <a:t>which</a:t>
            </a:r>
            <a:r>
              <a:rPr lang="zh-CN" altLang="en-US" sz="2000" dirty="0"/>
              <a:t> </a:t>
            </a:r>
            <a:r>
              <a:rPr lang="en-US" altLang="zh-CN" sz="2000" dirty="0"/>
              <a:t>predicts</a:t>
            </a:r>
            <a:r>
              <a:rPr lang="zh-CN" altLang="en-US" sz="2000" dirty="0"/>
              <a:t> </a:t>
            </a:r>
            <a:r>
              <a:rPr lang="en-US" altLang="zh-CN" sz="2000" dirty="0"/>
              <a:t>both</a:t>
            </a:r>
            <a:r>
              <a:rPr lang="zh-CN" altLang="en-US" sz="2000" dirty="0"/>
              <a:t> </a:t>
            </a:r>
            <a:endParaRPr lang="en-US" altLang="zh-CN" sz="2000" dirty="0"/>
          </a:p>
          <a:p>
            <a:pPr lvl="2"/>
            <a:r>
              <a:rPr lang="en-US" altLang="zh-CN" sz="1800" dirty="0"/>
              <a:t>Mean</a:t>
            </a:r>
            <a:r>
              <a:rPr lang="zh-CN" altLang="en-US" sz="1800" dirty="0"/>
              <a:t> </a:t>
            </a:r>
            <a:endParaRPr lang="en-US" altLang="zh-CN" sz="1800" dirty="0"/>
          </a:p>
          <a:p>
            <a:pPr lvl="2"/>
            <a:r>
              <a:rPr lang="en-US" altLang="zh-CN" sz="1800" dirty="0"/>
              <a:t>Uncertainty</a:t>
            </a:r>
            <a:r>
              <a:rPr lang="zh-CN" altLang="en-US" sz="1800" dirty="0"/>
              <a:t> </a:t>
            </a:r>
            <a:endParaRPr lang="en-US" altLang="zh-CN" sz="1800" dirty="0"/>
          </a:p>
          <a:p>
            <a:pPr lvl="2"/>
            <a:endParaRPr lang="en-US" altLang="zh-CN" sz="1800" dirty="0"/>
          </a:p>
          <a:p>
            <a:pPr lvl="2"/>
            <a:endParaRPr lang="en-US" altLang="zh-CN" sz="1800" dirty="0"/>
          </a:p>
          <a:p>
            <a:pPr marL="0" indent="0">
              <a:buNone/>
            </a:pPr>
            <a:r>
              <a:rPr lang="en-US" altLang="zh-CN" sz="2000" dirty="0"/>
              <a:t>2.</a:t>
            </a:r>
            <a:r>
              <a:rPr lang="zh-CN" altLang="en-US" sz="2000" dirty="0"/>
              <a:t> </a:t>
            </a:r>
            <a:r>
              <a:rPr lang="en-US" altLang="zh-CN" sz="2000" dirty="0"/>
              <a:t>An</a:t>
            </a:r>
            <a:r>
              <a:rPr lang="zh-CN" altLang="en-US" sz="2000" dirty="0"/>
              <a:t> </a:t>
            </a:r>
            <a:r>
              <a:rPr lang="en-US" altLang="zh-CN" sz="2000" dirty="0"/>
              <a:t>online/batch</a:t>
            </a:r>
            <a:r>
              <a:rPr lang="zh-CN" altLang="en-US" sz="2000" dirty="0"/>
              <a:t> </a:t>
            </a:r>
            <a:r>
              <a:rPr lang="en-US" altLang="zh-CN" sz="2000" dirty="0"/>
              <a:t>algorithm</a:t>
            </a:r>
            <a:r>
              <a:rPr lang="zh-CN" altLang="en-US" sz="2000" dirty="0"/>
              <a:t> </a:t>
            </a:r>
            <a:r>
              <a:rPr lang="en-US" altLang="zh-CN" sz="2000" dirty="0"/>
              <a:t>which</a:t>
            </a:r>
            <a:r>
              <a:rPr lang="zh-CN" altLang="en-US" sz="2000" dirty="0"/>
              <a:t> </a:t>
            </a:r>
            <a:r>
              <a:rPr lang="en-US" altLang="zh-CN" sz="2000" dirty="0"/>
              <a:t>recommends</a:t>
            </a:r>
            <a:r>
              <a:rPr lang="zh-CN" altLang="en-US" sz="2000" dirty="0"/>
              <a:t> </a:t>
            </a:r>
            <a:r>
              <a:rPr lang="en-US" altLang="zh-CN" sz="2000" dirty="0"/>
              <a:t>sequences</a:t>
            </a:r>
            <a:r>
              <a:rPr lang="zh-CN" altLang="en-US" sz="2000" dirty="0"/>
              <a:t> </a:t>
            </a:r>
            <a:r>
              <a:rPr lang="en-US" altLang="zh-CN" sz="2000" dirty="0"/>
              <a:t>to</a:t>
            </a:r>
            <a:r>
              <a:rPr lang="zh-CN" altLang="en-US" sz="2000" dirty="0"/>
              <a:t> </a:t>
            </a:r>
            <a:r>
              <a:rPr lang="en-US" altLang="zh-CN" sz="2000" dirty="0"/>
              <a:t>design</a:t>
            </a:r>
            <a:r>
              <a:rPr lang="zh-CN" altLang="en-US" sz="2000" dirty="0"/>
              <a:t> </a:t>
            </a:r>
            <a:endParaRPr lang="en-AU" sz="2000" dirty="0"/>
          </a:p>
        </p:txBody>
      </p:sp>
      <p:sp>
        <p:nvSpPr>
          <p:cNvPr id="13" name="Right Arrow 5">
            <a:extLst>
              <a:ext uri="{FF2B5EF4-FFF2-40B4-BE49-F238E27FC236}">
                <a16:creationId xmlns:a16="http://schemas.microsoft.com/office/drawing/2014/main" id="{5A641D82-C698-4E3A-92C1-F7BAA493DCFE}"/>
              </a:ext>
            </a:extLst>
          </p:cNvPr>
          <p:cNvSpPr/>
          <p:nvPr/>
        </p:nvSpPr>
        <p:spPr>
          <a:xfrm>
            <a:off x="3779912" y="2770953"/>
            <a:ext cx="606055" cy="265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1AFA16E-7E0F-4563-91E7-22AB461C0238}"/>
              </a:ext>
            </a:extLst>
          </p:cNvPr>
          <p:cNvSpPr txBox="1"/>
          <p:nvPr/>
        </p:nvSpPr>
        <p:spPr>
          <a:xfrm>
            <a:off x="4450855" y="2689653"/>
            <a:ext cx="2857321" cy="646331"/>
          </a:xfrm>
          <a:prstGeom prst="rect">
            <a:avLst/>
          </a:prstGeom>
          <a:noFill/>
        </p:spPr>
        <p:txBody>
          <a:bodyPr wrap="none" rtlCol="0">
            <a:spAutoFit/>
          </a:bodyPr>
          <a:lstStyle/>
          <a:p>
            <a:r>
              <a:rPr lang="en-US" altLang="zh-CN" dirty="0"/>
              <a:t>Gaussian</a:t>
            </a:r>
            <a:r>
              <a:rPr lang="zh-CN" altLang="en-US" dirty="0"/>
              <a:t> </a:t>
            </a:r>
            <a:r>
              <a:rPr lang="en-US" altLang="zh-CN" dirty="0"/>
              <a:t>Process</a:t>
            </a:r>
            <a:r>
              <a:rPr lang="zh-CN" altLang="en-US" dirty="0"/>
              <a:t> </a:t>
            </a:r>
            <a:r>
              <a:rPr lang="en-US" altLang="zh-CN" dirty="0"/>
              <a:t>Regression</a:t>
            </a:r>
          </a:p>
          <a:p>
            <a:r>
              <a:rPr lang="en-US" altLang="zh-CN" dirty="0"/>
              <a:t>(aka Kriging)</a:t>
            </a:r>
          </a:p>
        </p:txBody>
      </p:sp>
      <p:sp>
        <p:nvSpPr>
          <p:cNvPr id="15" name="Right Arrow 7">
            <a:extLst>
              <a:ext uri="{FF2B5EF4-FFF2-40B4-BE49-F238E27FC236}">
                <a16:creationId xmlns:a16="http://schemas.microsoft.com/office/drawing/2014/main" id="{EF7314EA-BAE1-448C-B62A-4CE0CD637007}"/>
              </a:ext>
            </a:extLst>
          </p:cNvPr>
          <p:cNvSpPr/>
          <p:nvPr/>
        </p:nvSpPr>
        <p:spPr>
          <a:xfrm>
            <a:off x="3811806" y="4329364"/>
            <a:ext cx="542266" cy="265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101C714-415B-4B9B-BD32-A0F6AA1E89AC}"/>
              </a:ext>
            </a:extLst>
          </p:cNvPr>
          <p:cNvSpPr txBox="1"/>
          <p:nvPr/>
        </p:nvSpPr>
        <p:spPr>
          <a:xfrm>
            <a:off x="4356098" y="4139104"/>
            <a:ext cx="3187091" cy="646331"/>
          </a:xfrm>
          <a:prstGeom prst="rect">
            <a:avLst/>
          </a:prstGeom>
          <a:noFill/>
        </p:spPr>
        <p:txBody>
          <a:bodyPr wrap="none" rtlCol="0">
            <a:spAutoFit/>
          </a:bodyPr>
          <a:lstStyle/>
          <a:p>
            <a:pPr algn="ctr"/>
            <a:r>
              <a:rPr lang="en-US" altLang="zh-CN" dirty="0"/>
              <a:t>Multiarmed Bandits</a:t>
            </a:r>
            <a:r>
              <a:rPr lang="zh-CN" altLang="en-US" dirty="0"/>
              <a:t> </a:t>
            </a:r>
            <a:r>
              <a:rPr lang="en-US" altLang="zh-CN" dirty="0"/>
              <a:t>Algorithms:</a:t>
            </a:r>
          </a:p>
          <a:p>
            <a:pPr algn="ctr"/>
            <a:r>
              <a:rPr lang="en-US" altLang="zh-CN" dirty="0"/>
              <a:t>Upper</a:t>
            </a:r>
            <a:r>
              <a:rPr lang="zh-CN" altLang="en-US" dirty="0"/>
              <a:t> </a:t>
            </a:r>
            <a:r>
              <a:rPr lang="en-US" altLang="zh-CN" dirty="0"/>
              <a:t>Confidence</a:t>
            </a:r>
            <a:r>
              <a:rPr lang="zh-CN" altLang="en-US" dirty="0"/>
              <a:t> </a:t>
            </a:r>
            <a:r>
              <a:rPr lang="en-US" altLang="zh-CN" dirty="0"/>
              <a:t>Bound</a:t>
            </a:r>
          </a:p>
        </p:txBody>
      </p:sp>
      <p:sp>
        <p:nvSpPr>
          <p:cNvPr id="18" name="Right Arrow 5">
            <a:extLst>
              <a:ext uri="{FF2B5EF4-FFF2-40B4-BE49-F238E27FC236}">
                <a16:creationId xmlns:a16="http://schemas.microsoft.com/office/drawing/2014/main" id="{726C9143-69D6-4BE6-ABBB-E80653754FDE}"/>
              </a:ext>
            </a:extLst>
          </p:cNvPr>
          <p:cNvSpPr/>
          <p:nvPr/>
        </p:nvSpPr>
        <p:spPr>
          <a:xfrm>
            <a:off x="7380312" y="2770953"/>
            <a:ext cx="606055" cy="265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7">
            <a:extLst>
              <a:ext uri="{FF2B5EF4-FFF2-40B4-BE49-F238E27FC236}">
                <a16:creationId xmlns:a16="http://schemas.microsoft.com/office/drawing/2014/main" id="{9D0B84A6-456A-403D-BF49-6101C2DDF3EF}"/>
              </a:ext>
            </a:extLst>
          </p:cNvPr>
          <p:cNvSpPr/>
          <p:nvPr/>
        </p:nvSpPr>
        <p:spPr>
          <a:xfrm>
            <a:off x="7452320" y="4329364"/>
            <a:ext cx="542266" cy="265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79D7CFB-7341-4A58-BC6E-AA8A6339CB2E}"/>
              </a:ext>
            </a:extLst>
          </p:cNvPr>
          <p:cNvSpPr txBox="1"/>
          <p:nvPr/>
        </p:nvSpPr>
        <p:spPr>
          <a:xfrm>
            <a:off x="8058375" y="2719194"/>
            <a:ext cx="799321" cy="369332"/>
          </a:xfrm>
          <a:prstGeom prst="rect">
            <a:avLst/>
          </a:prstGeom>
          <a:noFill/>
        </p:spPr>
        <p:txBody>
          <a:bodyPr wrap="none" rtlCol="0">
            <a:spAutoFit/>
          </a:bodyPr>
          <a:lstStyle/>
          <a:p>
            <a:r>
              <a:rPr lang="en-AU" altLang="zh-CN" dirty="0"/>
              <a:t>LEARN</a:t>
            </a:r>
            <a:endParaRPr lang="en-US" altLang="zh-CN" dirty="0"/>
          </a:p>
        </p:txBody>
      </p:sp>
      <p:sp>
        <p:nvSpPr>
          <p:cNvPr id="21" name="TextBox 20">
            <a:extLst>
              <a:ext uri="{FF2B5EF4-FFF2-40B4-BE49-F238E27FC236}">
                <a16:creationId xmlns:a16="http://schemas.microsoft.com/office/drawing/2014/main" id="{B129BEE4-2703-4EF7-9BA5-5CDA2CDA34F5}"/>
              </a:ext>
            </a:extLst>
          </p:cNvPr>
          <p:cNvSpPr txBox="1"/>
          <p:nvPr/>
        </p:nvSpPr>
        <p:spPr>
          <a:xfrm>
            <a:off x="8035918" y="4277604"/>
            <a:ext cx="895758" cy="369332"/>
          </a:xfrm>
          <a:prstGeom prst="rect">
            <a:avLst/>
          </a:prstGeom>
          <a:noFill/>
        </p:spPr>
        <p:txBody>
          <a:bodyPr wrap="none" rtlCol="0">
            <a:spAutoFit/>
          </a:bodyPr>
          <a:lstStyle/>
          <a:p>
            <a:r>
              <a:rPr lang="en-AU" altLang="zh-CN" dirty="0"/>
              <a:t>DESIGN</a:t>
            </a:r>
            <a:endParaRPr lang="en-US" altLang="zh-CN" dirty="0"/>
          </a:p>
        </p:txBody>
      </p:sp>
      <p:pic>
        <p:nvPicPr>
          <p:cNvPr id="12" name="Picture 2">
            <a:extLst>
              <a:ext uri="{FF2B5EF4-FFF2-40B4-BE49-F238E27FC236}">
                <a16:creationId xmlns:a16="http://schemas.microsoft.com/office/drawing/2014/main" id="{8A403F50-23A0-4CAB-BEA0-0ECD99D268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4128" y="0"/>
            <a:ext cx="3419872" cy="2411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738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D784-FC05-7647-983F-37F2B2F95769}"/>
              </a:ext>
            </a:extLst>
          </p:cNvPr>
          <p:cNvSpPr>
            <a:spLocks noGrp="1"/>
          </p:cNvSpPr>
          <p:nvPr>
            <p:ph type="title"/>
          </p:nvPr>
        </p:nvSpPr>
        <p:spPr/>
        <p:txBody>
          <a:bodyPr/>
          <a:lstStyle/>
          <a:p>
            <a:r>
              <a:rPr lang="en-US" dirty="0"/>
              <a:t>Fit a model to data</a:t>
            </a:r>
          </a:p>
        </p:txBody>
      </p:sp>
      <p:sp>
        <p:nvSpPr>
          <p:cNvPr id="3" name="Text Placeholder 2">
            <a:extLst>
              <a:ext uri="{FF2B5EF4-FFF2-40B4-BE49-F238E27FC236}">
                <a16:creationId xmlns:a16="http://schemas.microsoft.com/office/drawing/2014/main" id="{6DED1A2F-8077-854D-B950-F46F79F384F0}"/>
              </a:ext>
            </a:extLst>
          </p:cNvPr>
          <p:cNvSpPr>
            <a:spLocks noGrp="1"/>
          </p:cNvSpPr>
          <p:nvPr>
            <p:ph type="body" sz="quarter" idx="10"/>
          </p:nvPr>
        </p:nvSpPr>
        <p:spPr/>
        <p:txBody>
          <a:bodyPr/>
          <a:lstStyle/>
          <a:p>
            <a:r>
              <a:rPr lang="en-US" dirty="0"/>
              <a:t>Estimate a Gaussian for each class conditional</a:t>
            </a:r>
          </a:p>
        </p:txBody>
      </p:sp>
      <p:pic>
        <p:nvPicPr>
          <p:cNvPr id="8" name="Content Placeholder 7">
            <a:extLst>
              <a:ext uri="{FF2B5EF4-FFF2-40B4-BE49-F238E27FC236}">
                <a16:creationId xmlns:a16="http://schemas.microsoft.com/office/drawing/2014/main" id="{1AFB33B2-3DF6-ED48-84F0-0DF734147B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650" y="1257300"/>
            <a:ext cx="6172200" cy="3086100"/>
          </a:xfrm>
        </p:spPr>
      </p:pic>
    </p:spTree>
    <p:extLst>
      <p:ext uri="{BB962C8B-B14F-4D97-AF65-F5344CB8AC3E}">
        <p14:creationId xmlns:p14="http://schemas.microsoft.com/office/powerpoint/2010/main" val="2259538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6C58-3868-4070-A744-912F9B14ECF8}"/>
              </a:ext>
            </a:extLst>
          </p:cNvPr>
          <p:cNvSpPr>
            <a:spLocks noGrp="1"/>
          </p:cNvSpPr>
          <p:nvPr>
            <p:ph type="title"/>
          </p:nvPr>
        </p:nvSpPr>
        <p:spPr>
          <a:xfrm>
            <a:off x="1380139" y="74457"/>
            <a:ext cx="7560840" cy="639365"/>
          </a:xfrm>
        </p:spPr>
        <p:txBody>
          <a:bodyPr anchor="t">
            <a:normAutofit/>
          </a:bodyPr>
          <a:lstStyle/>
          <a:p>
            <a:r>
              <a:rPr lang="en-AU" dirty="0"/>
              <a:t>Overall workflow</a:t>
            </a:r>
          </a:p>
        </p:txBody>
      </p:sp>
      <p:pic>
        <p:nvPicPr>
          <p:cNvPr id="10" name="Picture 9">
            <a:extLst>
              <a:ext uri="{FF2B5EF4-FFF2-40B4-BE49-F238E27FC236}">
                <a16:creationId xmlns:a16="http://schemas.microsoft.com/office/drawing/2014/main" id="{EAD4B182-170F-47E6-880E-85284FD219B7}"/>
              </a:ext>
            </a:extLst>
          </p:cNvPr>
          <p:cNvPicPr>
            <a:picLocks noChangeAspect="1"/>
          </p:cNvPicPr>
          <p:nvPr/>
        </p:nvPicPr>
        <p:blipFill>
          <a:blip r:embed="rId2"/>
          <a:stretch>
            <a:fillRect/>
          </a:stretch>
        </p:blipFill>
        <p:spPr>
          <a:xfrm>
            <a:off x="411859" y="734993"/>
            <a:ext cx="5977923" cy="4227934"/>
          </a:xfrm>
          <a:prstGeom prst="rect">
            <a:avLst/>
          </a:prstGeom>
        </p:spPr>
      </p:pic>
      <p:grpSp>
        <p:nvGrpSpPr>
          <p:cNvPr id="11" name="Group 10">
            <a:extLst>
              <a:ext uri="{FF2B5EF4-FFF2-40B4-BE49-F238E27FC236}">
                <a16:creationId xmlns:a16="http://schemas.microsoft.com/office/drawing/2014/main" id="{A7F4CBBA-EFA6-4ACC-8085-E642B852E528}"/>
              </a:ext>
            </a:extLst>
          </p:cNvPr>
          <p:cNvGrpSpPr/>
          <p:nvPr/>
        </p:nvGrpSpPr>
        <p:grpSpPr>
          <a:xfrm>
            <a:off x="6804248" y="1636920"/>
            <a:ext cx="1567545" cy="1483104"/>
            <a:chOff x="7594847" y="1347614"/>
            <a:chExt cx="1567545" cy="1483104"/>
          </a:xfrm>
        </p:grpSpPr>
        <p:pic>
          <p:nvPicPr>
            <p:cNvPr id="12" name="Picture 11">
              <a:extLst>
                <a:ext uri="{FF2B5EF4-FFF2-40B4-BE49-F238E27FC236}">
                  <a16:creationId xmlns:a16="http://schemas.microsoft.com/office/drawing/2014/main" id="{690FEB0B-6664-49BC-96CE-B03874DB9DC4}"/>
                </a:ext>
              </a:extLst>
            </p:cNvPr>
            <p:cNvPicPr>
              <a:picLocks noChangeAspect="1"/>
            </p:cNvPicPr>
            <p:nvPr/>
          </p:nvPicPr>
          <p:blipFill>
            <a:blip r:embed="rId3"/>
            <a:stretch>
              <a:fillRect/>
            </a:stretch>
          </p:blipFill>
          <p:spPr>
            <a:xfrm>
              <a:off x="7645204" y="1347614"/>
              <a:ext cx="1483104" cy="1483104"/>
            </a:xfrm>
            <a:prstGeom prst="rect">
              <a:avLst/>
            </a:prstGeom>
          </p:spPr>
        </p:pic>
        <p:sp>
          <p:nvSpPr>
            <p:cNvPr id="13" name="TextBox 12">
              <a:extLst>
                <a:ext uri="{FF2B5EF4-FFF2-40B4-BE49-F238E27FC236}">
                  <a16:creationId xmlns:a16="http://schemas.microsoft.com/office/drawing/2014/main" id="{BDE5AD14-FBED-42BC-B0F7-DE1B8471B4D8}"/>
                </a:ext>
              </a:extLst>
            </p:cNvPr>
            <p:cNvSpPr txBox="1"/>
            <p:nvPr/>
          </p:nvSpPr>
          <p:spPr>
            <a:xfrm>
              <a:off x="7594847" y="2536202"/>
              <a:ext cx="1567545" cy="276999"/>
            </a:xfrm>
            <a:prstGeom prst="rect">
              <a:avLst/>
            </a:prstGeom>
            <a:noFill/>
          </p:spPr>
          <p:txBody>
            <a:bodyPr wrap="none" rtlCol="0">
              <a:spAutoFit/>
            </a:bodyPr>
            <a:lstStyle/>
            <a:p>
              <a:r>
                <a:rPr lang="en-AU" sz="1200" dirty="0">
                  <a:solidFill>
                    <a:schemeClr val="accent5">
                      <a:lumMod val="60000"/>
                      <a:lumOff val="40000"/>
                    </a:schemeClr>
                  </a:solidFill>
                </a:rPr>
                <a:t>Maciej Holowko, L&amp;W</a:t>
              </a:r>
            </a:p>
          </p:txBody>
        </p:sp>
      </p:grpSp>
      <p:grpSp>
        <p:nvGrpSpPr>
          <p:cNvPr id="14" name="Group 13">
            <a:extLst>
              <a:ext uri="{FF2B5EF4-FFF2-40B4-BE49-F238E27FC236}">
                <a16:creationId xmlns:a16="http://schemas.microsoft.com/office/drawing/2014/main" id="{4ED00622-E9B8-4A06-B1BB-208D65546413}"/>
              </a:ext>
            </a:extLst>
          </p:cNvPr>
          <p:cNvGrpSpPr/>
          <p:nvPr/>
        </p:nvGrpSpPr>
        <p:grpSpPr>
          <a:xfrm>
            <a:off x="7244276" y="259308"/>
            <a:ext cx="1777364" cy="1203598"/>
            <a:chOff x="7218392" y="0"/>
            <a:chExt cx="1777364" cy="1203598"/>
          </a:xfrm>
        </p:grpSpPr>
        <p:pic>
          <p:nvPicPr>
            <p:cNvPr id="15" name="Picture 14" descr="A person standing in front of a forest&#10;&#10;Description automatically generated">
              <a:extLst>
                <a:ext uri="{FF2B5EF4-FFF2-40B4-BE49-F238E27FC236}">
                  <a16:creationId xmlns:a16="http://schemas.microsoft.com/office/drawing/2014/main" id="{07152CB6-8112-4815-BE45-DBD04F792747}"/>
                </a:ext>
              </a:extLst>
            </p:cNvPr>
            <p:cNvPicPr>
              <a:picLocks noChangeAspect="1"/>
            </p:cNvPicPr>
            <p:nvPr/>
          </p:nvPicPr>
          <p:blipFill rotWithShape="1">
            <a:blip r:embed="rId4">
              <a:extLst>
                <a:ext uri="{28A0092B-C50C-407E-A947-70E740481C1C}">
                  <a14:useLocalDpi xmlns:a14="http://schemas.microsoft.com/office/drawing/2010/main" val="0"/>
                </a:ext>
              </a:extLst>
            </a:blip>
            <a:srcRect l="20664" r="7549"/>
            <a:stretch/>
          </p:blipFill>
          <p:spPr>
            <a:xfrm>
              <a:off x="7218392" y="0"/>
              <a:ext cx="1728000" cy="1203598"/>
            </a:xfrm>
            <a:prstGeom prst="rect">
              <a:avLst/>
            </a:prstGeom>
          </p:spPr>
        </p:pic>
        <p:sp>
          <p:nvSpPr>
            <p:cNvPr id="16" name="TextBox 15">
              <a:extLst>
                <a:ext uri="{FF2B5EF4-FFF2-40B4-BE49-F238E27FC236}">
                  <a16:creationId xmlns:a16="http://schemas.microsoft.com/office/drawing/2014/main" id="{49D3C52C-F802-4AB2-98A1-19720BAD63F3}"/>
                </a:ext>
              </a:extLst>
            </p:cNvPr>
            <p:cNvSpPr txBox="1"/>
            <p:nvPr/>
          </p:nvSpPr>
          <p:spPr>
            <a:xfrm>
              <a:off x="7452320" y="915566"/>
              <a:ext cx="1543436" cy="276999"/>
            </a:xfrm>
            <a:prstGeom prst="rect">
              <a:avLst/>
            </a:prstGeom>
            <a:noFill/>
          </p:spPr>
          <p:txBody>
            <a:bodyPr wrap="none" rtlCol="0">
              <a:spAutoFit/>
            </a:bodyPr>
            <a:lstStyle/>
            <a:p>
              <a:r>
                <a:rPr lang="en-AU" sz="1200" dirty="0">
                  <a:solidFill>
                    <a:schemeClr val="accent4">
                      <a:lumMod val="60000"/>
                      <a:lumOff val="40000"/>
                    </a:schemeClr>
                  </a:solidFill>
                </a:rPr>
                <a:t>Mengyan Zhang, ANU</a:t>
              </a:r>
            </a:p>
          </p:txBody>
        </p:sp>
      </p:grpSp>
      <p:grpSp>
        <p:nvGrpSpPr>
          <p:cNvPr id="17" name="Group 16">
            <a:extLst>
              <a:ext uri="{FF2B5EF4-FFF2-40B4-BE49-F238E27FC236}">
                <a16:creationId xmlns:a16="http://schemas.microsoft.com/office/drawing/2014/main" id="{120D03E6-152B-49A0-902A-A021A0865418}"/>
              </a:ext>
            </a:extLst>
          </p:cNvPr>
          <p:cNvGrpSpPr/>
          <p:nvPr/>
        </p:nvGrpSpPr>
        <p:grpSpPr>
          <a:xfrm>
            <a:off x="7923015" y="3277978"/>
            <a:ext cx="1213163" cy="1684949"/>
            <a:chOff x="6050354" y="3458551"/>
            <a:chExt cx="1213163" cy="1684949"/>
          </a:xfrm>
        </p:grpSpPr>
        <p:pic>
          <p:nvPicPr>
            <p:cNvPr id="18" name="Picture 17">
              <a:extLst>
                <a:ext uri="{FF2B5EF4-FFF2-40B4-BE49-F238E27FC236}">
                  <a16:creationId xmlns:a16="http://schemas.microsoft.com/office/drawing/2014/main" id="{2483FAD1-95B8-4BD3-9602-535F615035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 t="2433" r="-491"/>
            <a:stretch/>
          </p:blipFill>
          <p:spPr>
            <a:xfrm>
              <a:off x="6050354" y="3458551"/>
              <a:ext cx="1104445" cy="1684949"/>
            </a:xfrm>
            <a:prstGeom prst="rect">
              <a:avLst/>
            </a:prstGeom>
          </p:spPr>
        </p:pic>
        <p:sp>
          <p:nvSpPr>
            <p:cNvPr id="19" name="TextBox 18">
              <a:extLst>
                <a:ext uri="{FF2B5EF4-FFF2-40B4-BE49-F238E27FC236}">
                  <a16:creationId xmlns:a16="http://schemas.microsoft.com/office/drawing/2014/main" id="{1064D9A2-FD74-414F-994E-29949F73D21E}"/>
                </a:ext>
              </a:extLst>
            </p:cNvPr>
            <p:cNvSpPr txBox="1"/>
            <p:nvPr/>
          </p:nvSpPr>
          <p:spPr>
            <a:xfrm>
              <a:off x="6087404" y="4667546"/>
              <a:ext cx="1176113" cy="461665"/>
            </a:xfrm>
            <a:prstGeom prst="rect">
              <a:avLst/>
            </a:prstGeom>
            <a:noFill/>
          </p:spPr>
          <p:txBody>
            <a:bodyPr wrap="square" rtlCol="0">
              <a:spAutoFit/>
            </a:bodyPr>
            <a:lstStyle/>
            <a:p>
              <a:r>
                <a:rPr lang="en-AU" sz="1200" dirty="0">
                  <a:solidFill>
                    <a:schemeClr val="accent5">
                      <a:lumMod val="20000"/>
                      <a:lumOff val="80000"/>
                    </a:schemeClr>
                  </a:solidFill>
                </a:rPr>
                <a:t>Huw Hayman </a:t>
              </a:r>
            </a:p>
            <a:p>
              <a:r>
                <a:rPr lang="en-AU" sz="1200" dirty="0" err="1">
                  <a:solidFill>
                    <a:schemeClr val="accent5">
                      <a:lumMod val="20000"/>
                      <a:lumOff val="80000"/>
                    </a:schemeClr>
                  </a:solidFill>
                </a:rPr>
                <a:t>Zumpe</a:t>
              </a:r>
              <a:r>
                <a:rPr lang="en-AU" sz="1200" dirty="0">
                  <a:solidFill>
                    <a:schemeClr val="accent5">
                      <a:lumMod val="20000"/>
                      <a:lumOff val="80000"/>
                    </a:schemeClr>
                  </a:solidFill>
                </a:rPr>
                <a:t>, </a:t>
              </a:r>
              <a:r>
                <a:rPr lang="en-AU" sz="1200" dirty="0" err="1">
                  <a:solidFill>
                    <a:schemeClr val="accent5">
                      <a:lumMod val="20000"/>
                      <a:lumOff val="80000"/>
                    </a:schemeClr>
                  </a:solidFill>
                </a:rPr>
                <a:t>SynBio</a:t>
              </a:r>
              <a:endParaRPr lang="en-AU" sz="1200" dirty="0">
                <a:solidFill>
                  <a:schemeClr val="accent5">
                    <a:lumMod val="20000"/>
                    <a:lumOff val="80000"/>
                  </a:schemeClr>
                </a:solidFill>
              </a:endParaRPr>
            </a:p>
          </p:txBody>
        </p:sp>
      </p:grpSp>
    </p:spTree>
    <p:extLst>
      <p:ext uri="{BB962C8B-B14F-4D97-AF65-F5344CB8AC3E}">
        <p14:creationId xmlns:p14="http://schemas.microsoft.com/office/powerpoint/2010/main" val="1198316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BDB0F-C81C-42E1-91EC-BF42D9BFE0E5}"/>
              </a:ext>
            </a:extLst>
          </p:cNvPr>
          <p:cNvSpPr>
            <a:spLocks noGrp="1"/>
          </p:cNvSpPr>
          <p:nvPr>
            <p:ph type="title"/>
          </p:nvPr>
        </p:nvSpPr>
        <p:spPr>
          <a:xfrm>
            <a:off x="1403648" y="91827"/>
            <a:ext cx="7488832" cy="639365"/>
          </a:xfrm>
        </p:spPr>
        <p:txBody>
          <a:bodyPr anchor="t">
            <a:normAutofit/>
          </a:bodyPr>
          <a:lstStyle/>
          <a:p>
            <a:r>
              <a:rPr lang="en-AU" dirty="0"/>
              <a:t>Designs of RBS</a:t>
            </a:r>
          </a:p>
        </p:txBody>
      </p:sp>
      <p:sp>
        <p:nvSpPr>
          <p:cNvPr id="3" name="Text Placeholder 2">
            <a:extLst>
              <a:ext uri="{FF2B5EF4-FFF2-40B4-BE49-F238E27FC236}">
                <a16:creationId xmlns:a16="http://schemas.microsoft.com/office/drawing/2014/main" id="{51227ECB-21CA-40B4-B013-E753E3C7099A}"/>
              </a:ext>
            </a:extLst>
          </p:cNvPr>
          <p:cNvSpPr>
            <a:spLocks noGrp="1"/>
          </p:cNvSpPr>
          <p:nvPr>
            <p:ph sz="half" idx="2"/>
          </p:nvPr>
        </p:nvSpPr>
        <p:spPr>
          <a:xfrm>
            <a:off x="5292080" y="1370556"/>
            <a:ext cx="3420814" cy="3361433"/>
          </a:xfrm>
        </p:spPr>
        <p:txBody>
          <a:bodyPr>
            <a:normAutofit/>
          </a:bodyPr>
          <a:lstStyle/>
          <a:p>
            <a:r>
              <a:rPr lang="en-AU" dirty="0"/>
              <a:t>Consensus: AGGAGG</a:t>
            </a:r>
          </a:p>
          <a:p>
            <a:r>
              <a:rPr lang="en-AU" dirty="0">
                <a:solidFill>
                  <a:schemeClr val="accent6">
                    <a:lumMod val="60000"/>
                    <a:lumOff val="40000"/>
                  </a:schemeClr>
                </a:solidFill>
              </a:rPr>
              <a:t>BPS</a:t>
            </a:r>
            <a:r>
              <a:rPr lang="en-AU" dirty="0"/>
              <a:t>: change one base</a:t>
            </a:r>
          </a:p>
          <a:p>
            <a:r>
              <a:rPr lang="en-AU" dirty="0"/>
              <a:t>Random:</a:t>
            </a:r>
          </a:p>
          <a:p>
            <a:pPr lvl="1"/>
            <a:r>
              <a:rPr lang="en-AU" dirty="0" err="1">
                <a:solidFill>
                  <a:srgbClr val="8C564B"/>
                </a:solidFill>
              </a:rPr>
              <a:t>UNIform</a:t>
            </a:r>
            <a:endParaRPr lang="en-AU" dirty="0">
              <a:solidFill>
                <a:srgbClr val="8C564B"/>
              </a:solidFill>
            </a:endParaRPr>
          </a:p>
          <a:p>
            <a:pPr lvl="1"/>
            <a:r>
              <a:rPr lang="en-AU" dirty="0">
                <a:solidFill>
                  <a:srgbClr val="C49C94"/>
                </a:solidFill>
              </a:rPr>
              <a:t>Position Probability</a:t>
            </a:r>
          </a:p>
          <a:p>
            <a:r>
              <a:rPr lang="en-AU" dirty="0"/>
              <a:t>Bandit:</a:t>
            </a:r>
          </a:p>
          <a:p>
            <a:pPr lvl="1"/>
            <a:r>
              <a:rPr lang="en-AU" dirty="0">
                <a:solidFill>
                  <a:srgbClr val="453781"/>
                </a:solidFill>
              </a:rPr>
              <a:t>0 – Thermodynamic </a:t>
            </a:r>
            <a:r>
              <a:rPr lang="en-AU" dirty="0"/>
              <a:t>trained</a:t>
            </a:r>
          </a:p>
          <a:p>
            <a:pPr lvl="1"/>
            <a:r>
              <a:rPr lang="en-AU" dirty="0">
                <a:solidFill>
                  <a:srgbClr val="287D8E"/>
                </a:solidFill>
              </a:rPr>
              <a:t>1,</a:t>
            </a:r>
            <a:r>
              <a:rPr lang="en-AU" dirty="0">
                <a:solidFill>
                  <a:srgbClr val="3DBC74"/>
                </a:solidFill>
              </a:rPr>
              <a:t>2,</a:t>
            </a:r>
            <a:r>
              <a:rPr lang="en-AU" dirty="0">
                <a:solidFill>
                  <a:srgbClr val="DDE318"/>
                </a:solidFill>
              </a:rPr>
              <a:t>3</a:t>
            </a:r>
            <a:r>
              <a:rPr lang="en-AU" dirty="0">
                <a:solidFill>
                  <a:srgbClr val="287D8E"/>
                </a:solidFill>
              </a:rPr>
              <a:t> </a:t>
            </a:r>
            <a:r>
              <a:rPr lang="en-AU" dirty="0"/>
              <a:t>–</a:t>
            </a:r>
            <a:r>
              <a:rPr lang="en-AU" dirty="0">
                <a:solidFill>
                  <a:srgbClr val="287D8E"/>
                </a:solidFill>
              </a:rPr>
              <a:t> </a:t>
            </a:r>
            <a:r>
              <a:rPr lang="en-AU" dirty="0"/>
              <a:t>Trained on previous data</a:t>
            </a:r>
          </a:p>
          <a:p>
            <a:pPr lvl="1"/>
            <a:endParaRPr lang="en-AU" dirty="0">
              <a:solidFill>
                <a:srgbClr val="287D8E"/>
              </a:solidFill>
            </a:endParaRPr>
          </a:p>
          <a:p>
            <a:pPr marL="216000" lvl="1" indent="0">
              <a:buNone/>
            </a:pPr>
            <a:endParaRPr lang="en-AU" dirty="0"/>
          </a:p>
        </p:txBody>
      </p:sp>
      <p:pic>
        <p:nvPicPr>
          <p:cNvPr id="6" name="Picture 5">
            <a:extLst>
              <a:ext uri="{FF2B5EF4-FFF2-40B4-BE49-F238E27FC236}">
                <a16:creationId xmlns:a16="http://schemas.microsoft.com/office/drawing/2014/main" id="{7096A49E-EFCD-468A-9436-F6B58B46D15B}"/>
              </a:ext>
            </a:extLst>
          </p:cNvPr>
          <p:cNvPicPr>
            <a:picLocks noChangeAspect="1"/>
          </p:cNvPicPr>
          <p:nvPr/>
        </p:nvPicPr>
        <p:blipFill>
          <a:blip r:embed="rId2"/>
          <a:stretch>
            <a:fillRect/>
          </a:stretch>
        </p:blipFill>
        <p:spPr>
          <a:xfrm>
            <a:off x="5148064" y="551392"/>
            <a:ext cx="3873699" cy="615982"/>
          </a:xfrm>
          <a:prstGeom prst="rect">
            <a:avLst/>
          </a:prstGeom>
        </p:spPr>
      </p:pic>
      <p:pic>
        <p:nvPicPr>
          <p:cNvPr id="7" name="Picture 6">
            <a:extLst>
              <a:ext uri="{FF2B5EF4-FFF2-40B4-BE49-F238E27FC236}">
                <a16:creationId xmlns:a16="http://schemas.microsoft.com/office/drawing/2014/main" id="{1C29D81A-E95B-41BA-B7FB-237A36EE08CA}"/>
              </a:ext>
            </a:extLst>
          </p:cNvPr>
          <p:cNvPicPr>
            <a:picLocks noChangeAspect="1"/>
          </p:cNvPicPr>
          <p:nvPr/>
        </p:nvPicPr>
        <p:blipFill>
          <a:blip r:embed="rId3"/>
          <a:stretch>
            <a:fillRect/>
          </a:stretch>
        </p:blipFill>
        <p:spPr>
          <a:xfrm>
            <a:off x="179513" y="1190756"/>
            <a:ext cx="5100984" cy="3448687"/>
          </a:xfrm>
          <a:prstGeom prst="rect">
            <a:avLst/>
          </a:prstGeom>
        </p:spPr>
      </p:pic>
    </p:spTree>
    <p:extLst>
      <p:ext uri="{BB962C8B-B14F-4D97-AF65-F5344CB8AC3E}">
        <p14:creationId xmlns:p14="http://schemas.microsoft.com/office/powerpoint/2010/main" val="187606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BDB0F-C81C-42E1-91EC-BF42D9BFE0E5}"/>
              </a:ext>
            </a:extLst>
          </p:cNvPr>
          <p:cNvSpPr>
            <a:spLocks noGrp="1"/>
          </p:cNvSpPr>
          <p:nvPr>
            <p:ph type="title"/>
          </p:nvPr>
        </p:nvSpPr>
        <p:spPr>
          <a:xfrm>
            <a:off x="1403648" y="91827"/>
            <a:ext cx="7488832" cy="639365"/>
          </a:xfrm>
        </p:spPr>
        <p:txBody>
          <a:bodyPr anchor="t">
            <a:normAutofit/>
          </a:bodyPr>
          <a:lstStyle/>
          <a:p>
            <a:r>
              <a:rPr lang="en-AU" dirty="0"/>
              <a:t>Results on TIR</a:t>
            </a:r>
          </a:p>
        </p:txBody>
      </p:sp>
      <p:sp>
        <p:nvSpPr>
          <p:cNvPr id="3" name="Text Placeholder 2">
            <a:extLst>
              <a:ext uri="{FF2B5EF4-FFF2-40B4-BE49-F238E27FC236}">
                <a16:creationId xmlns:a16="http://schemas.microsoft.com/office/drawing/2014/main" id="{51227ECB-21CA-40B4-B013-E753E3C7099A}"/>
              </a:ext>
            </a:extLst>
          </p:cNvPr>
          <p:cNvSpPr>
            <a:spLocks noGrp="1"/>
          </p:cNvSpPr>
          <p:nvPr>
            <p:ph sz="half" idx="2"/>
          </p:nvPr>
        </p:nvSpPr>
        <p:spPr>
          <a:xfrm>
            <a:off x="5292080" y="1370556"/>
            <a:ext cx="3420814" cy="3361433"/>
          </a:xfrm>
        </p:spPr>
        <p:txBody>
          <a:bodyPr>
            <a:normAutofit/>
          </a:bodyPr>
          <a:lstStyle/>
          <a:p>
            <a:r>
              <a:rPr lang="en-AU" dirty="0">
                <a:solidFill>
                  <a:srgbClr val="7F7F7F"/>
                </a:solidFill>
              </a:rPr>
              <a:t>One base pair </a:t>
            </a:r>
            <a:r>
              <a:rPr lang="en-AU" dirty="0"/>
              <a:t>change results in lower TIR</a:t>
            </a:r>
          </a:p>
          <a:p>
            <a:r>
              <a:rPr lang="en-AU" dirty="0">
                <a:solidFill>
                  <a:srgbClr val="E377C2"/>
                </a:solidFill>
              </a:rPr>
              <a:t>Core</a:t>
            </a:r>
            <a:r>
              <a:rPr lang="en-AU" dirty="0">
                <a:solidFill>
                  <a:srgbClr val="C00000"/>
                </a:solidFill>
              </a:rPr>
              <a:t> </a:t>
            </a:r>
            <a:r>
              <a:rPr lang="en-AU" dirty="0"/>
              <a:t>region important</a:t>
            </a:r>
          </a:p>
          <a:p>
            <a:r>
              <a:rPr lang="en-AU" dirty="0">
                <a:solidFill>
                  <a:srgbClr val="8C564B"/>
                </a:solidFill>
              </a:rPr>
              <a:t>Random</a:t>
            </a:r>
            <a:r>
              <a:rPr lang="en-AU" dirty="0"/>
              <a:t> search not good</a:t>
            </a:r>
          </a:p>
          <a:p>
            <a:r>
              <a:rPr lang="en-AU" dirty="0">
                <a:solidFill>
                  <a:srgbClr val="C49C94"/>
                </a:solidFill>
              </a:rPr>
              <a:t>Position weighting </a:t>
            </a:r>
            <a:r>
              <a:rPr lang="en-AU" dirty="0"/>
              <a:t>better</a:t>
            </a:r>
          </a:p>
          <a:p>
            <a:r>
              <a:rPr lang="en-AU" dirty="0">
                <a:solidFill>
                  <a:srgbClr val="453781"/>
                </a:solidFill>
              </a:rPr>
              <a:t>Transfer</a:t>
            </a:r>
            <a:r>
              <a:rPr lang="en-AU" dirty="0"/>
              <a:t> learning hard</a:t>
            </a:r>
          </a:p>
          <a:p>
            <a:r>
              <a:rPr lang="en-AU" dirty="0">
                <a:solidFill>
                  <a:srgbClr val="DDE318"/>
                </a:solidFill>
              </a:rPr>
              <a:t>Bandits</a:t>
            </a:r>
            <a:r>
              <a:rPr lang="en-AU" dirty="0"/>
              <a:t> encouraging</a:t>
            </a:r>
          </a:p>
        </p:txBody>
      </p:sp>
      <p:pic>
        <p:nvPicPr>
          <p:cNvPr id="6" name="Picture 5">
            <a:extLst>
              <a:ext uri="{FF2B5EF4-FFF2-40B4-BE49-F238E27FC236}">
                <a16:creationId xmlns:a16="http://schemas.microsoft.com/office/drawing/2014/main" id="{7096A49E-EFCD-468A-9436-F6B58B46D15B}"/>
              </a:ext>
            </a:extLst>
          </p:cNvPr>
          <p:cNvPicPr>
            <a:picLocks noChangeAspect="1"/>
          </p:cNvPicPr>
          <p:nvPr/>
        </p:nvPicPr>
        <p:blipFill>
          <a:blip r:embed="rId2"/>
          <a:stretch>
            <a:fillRect/>
          </a:stretch>
        </p:blipFill>
        <p:spPr>
          <a:xfrm>
            <a:off x="5148064" y="551392"/>
            <a:ext cx="3873699" cy="615982"/>
          </a:xfrm>
          <a:prstGeom prst="rect">
            <a:avLst/>
          </a:prstGeom>
        </p:spPr>
      </p:pic>
      <p:pic>
        <p:nvPicPr>
          <p:cNvPr id="8" name="Picture 7">
            <a:extLst>
              <a:ext uri="{FF2B5EF4-FFF2-40B4-BE49-F238E27FC236}">
                <a16:creationId xmlns:a16="http://schemas.microsoft.com/office/drawing/2014/main" id="{20FD099A-11D3-446D-B442-A2719893CCCE}"/>
              </a:ext>
            </a:extLst>
          </p:cNvPr>
          <p:cNvPicPr>
            <a:picLocks noChangeAspect="1"/>
          </p:cNvPicPr>
          <p:nvPr/>
        </p:nvPicPr>
        <p:blipFill>
          <a:blip r:embed="rId3"/>
          <a:stretch>
            <a:fillRect/>
          </a:stretch>
        </p:blipFill>
        <p:spPr>
          <a:xfrm>
            <a:off x="191096" y="731192"/>
            <a:ext cx="5100984" cy="3448687"/>
          </a:xfrm>
          <a:prstGeom prst="rect">
            <a:avLst/>
          </a:prstGeom>
        </p:spPr>
      </p:pic>
      <p:sp>
        <p:nvSpPr>
          <p:cNvPr id="4" name="TextBox 3">
            <a:extLst>
              <a:ext uri="{FF2B5EF4-FFF2-40B4-BE49-F238E27FC236}">
                <a16:creationId xmlns:a16="http://schemas.microsoft.com/office/drawing/2014/main" id="{07786829-8154-4DC0-8864-DE706C993B72}"/>
              </a:ext>
            </a:extLst>
          </p:cNvPr>
          <p:cNvSpPr txBox="1"/>
          <p:nvPr/>
        </p:nvSpPr>
        <p:spPr>
          <a:xfrm>
            <a:off x="4351220" y="4321359"/>
            <a:ext cx="4759636" cy="738664"/>
          </a:xfrm>
          <a:prstGeom prst="rect">
            <a:avLst/>
          </a:prstGeom>
          <a:noFill/>
        </p:spPr>
        <p:txBody>
          <a:bodyPr wrap="none" rtlCol="0">
            <a:spAutoFit/>
          </a:bodyPr>
          <a:lstStyle/>
          <a:p>
            <a:r>
              <a:rPr lang="en-AU" sz="1400" dirty="0">
                <a:solidFill>
                  <a:schemeClr val="accent6">
                    <a:lumMod val="60000"/>
                    <a:lumOff val="40000"/>
                  </a:schemeClr>
                </a:solidFill>
                <a:effectLst/>
                <a:latin typeface="Arial" panose="020B0604020202020204" pitchFamily="34" charset="0"/>
              </a:rPr>
              <a:t>Zhang, Holowko, Hayman Zumpe, and Ong, </a:t>
            </a:r>
            <a:br>
              <a:rPr lang="en-AU" sz="1400" dirty="0">
                <a:solidFill>
                  <a:schemeClr val="accent6">
                    <a:lumMod val="60000"/>
                    <a:lumOff val="40000"/>
                  </a:schemeClr>
                </a:solidFill>
                <a:effectLst/>
                <a:latin typeface="Arial" panose="020B0604020202020204" pitchFamily="34" charset="0"/>
              </a:rPr>
            </a:br>
            <a:r>
              <a:rPr lang="en-AU" sz="1400" dirty="0">
                <a:solidFill>
                  <a:schemeClr val="accent6">
                    <a:lumMod val="60000"/>
                    <a:lumOff val="40000"/>
                  </a:schemeClr>
                </a:solidFill>
                <a:effectLst/>
                <a:latin typeface="Arial" panose="020B0604020202020204" pitchFamily="34" charset="0"/>
              </a:rPr>
              <a:t>Machine learning guided design for ribosome binding site.</a:t>
            </a:r>
            <a:br>
              <a:rPr lang="en-AU" sz="1400" dirty="0">
                <a:solidFill>
                  <a:schemeClr val="accent6">
                    <a:lumMod val="60000"/>
                    <a:lumOff val="40000"/>
                  </a:schemeClr>
                </a:solidFill>
                <a:effectLst/>
                <a:latin typeface="Arial" panose="020B0604020202020204" pitchFamily="34" charset="0"/>
              </a:rPr>
            </a:br>
            <a:r>
              <a:rPr lang="en-AU" sz="1400" dirty="0">
                <a:solidFill>
                  <a:schemeClr val="accent6">
                    <a:lumMod val="60000"/>
                    <a:lumOff val="40000"/>
                  </a:schemeClr>
                </a:solidFill>
                <a:effectLst/>
                <a:latin typeface="Arial" panose="020B0604020202020204" pitchFamily="34" charset="0"/>
              </a:rPr>
              <a:t>Under revision</a:t>
            </a:r>
            <a:endParaRPr lang="en-AU" sz="1400" dirty="0">
              <a:solidFill>
                <a:schemeClr val="accent6">
                  <a:lumMod val="60000"/>
                  <a:lumOff val="40000"/>
                </a:schemeClr>
              </a:solidFill>
            </a:endParaRPr>
          </a:p>
        </p:txBody>
      </p:sp>
    </p:spTree>
    <p:extLst>
      <p:ext uri="{BB962C8B-B14F-4D97-AF65-F5344CB8AC3E}">
        <p14:creationId xmlns:p14="http://schemas.microsoft.com/office/powerpoint/2010/main" val="197818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AAE07-F71A-7E42-B514-5F4F54E638BD}"/>
              </a:ext>
            </a:extLst>
          </p:cNvPr>
          <p:cNvSpPr>
            <a:spLocks noGrp="1"/>
          </p:cNvSpPr>
          <p:nvPr>
            <p:ph type="title"/>
          </p:nvPr>
        </p:nvSpPr>
        <p:spPr>
          <a:xfrm>
            <a:off x="1403648" y="123673"/>
            <a:ext cx="7886700" cy="622037"/>
          </a:xfrm>
        </p:spPr>
        <p:txBody>
          <a:bodyPr>
            <a:normAutofit/>
          </a:bodyPr>
          <a:lstStyle/>
          <a:p>
            <a:r>
              <a:rPr lang="en-GB" b="1" dirty="0"/>
              <a:t>Exploration-Exploitation Trade</a:t>
            </a:r>
            <a:r>
              <a:rPr lang="en-US" altLang="zh-CN" b="1" dirty="0"/>
              <a:t>-</a:t>
            </a:r>
            <a:r>
              <a:rPr lang="en-GB" b="1" dirty="0"/>
              <a:t>off</a:t>
            </a:r>
            <a:endParaRPr lang="en-CN" b="1" dirty="0"/>
          </a:p>
        </p:txBody>
      </p:sp>
      <p:sp>
        <p:nvSpPr>
          <p:cNvPr id="3" name="Content Placeholder 2">
            <a:extLst>
              <a:ext uri="{FF2B5EF4-FFF2-40B4-BE49-F238E27FC236}">
                <a16:creationId xmlns:a16="http://schemas.microsoft.com/office/drawing/2014/main" id="{DA73E2CA-A7BA-D84D-B35D-CB348B2307E6}"/>
              </a:ext>
            </a:extLst>
          </p:cNvPr>
          <p:cNvSpPr>
            <a:spLocks noGrp="1"/>
          </p:cNvSpPr>
          <p:nvPr>
            <p:ph idx="1"/>
          </p:nvPr>
        </p:nvSpPr>
        <p:spPr>
          <a:xfrm>
            <a:off x="428870" y="2090188"/>
            <a:ext cx="4629150" cy="1435528"/>
          </a:xfrm>
        </p:spPr>
        <p:txBody>
          <a:bodyPr>
            <a:normAutofit/>
          </a:bodyPr>
          <a:lstStyle/>
          <a:p>
            <a:r>
              <a:rPr lang="en-GB" sz="1800" dirty="0"/>
              <a:t>Exploration</a:t>
            </a:r>
            <a:r>
              <a:rPr lang="en-US" altLang="zh-CN" sz="1800" dirty="0"/>
              <a:t>:</a:t>
            </a:r>
            <a:r>
              <a:rPr lang="zh-CN" altLang="en-US" sz="1800" dirty="0"/>
              <a:t> </a:t>
            </a:r>
            <a:r>
              <a:rPr lang="en-GB" sz="1800" dirty="0"/>
              <a:t>unknown</a:t>
            </a:r>
            <a:r>
              <a:rPr lang="zh-CN" altLang="en-US" sz="1800" dirty="0"/>
              <a:t> </a:t>
            </a:r>
            <a:r>
              <a:rPr lang="en-GB" sz="1800" dirty="0"/>
              <a:t>(untested) </a:t>
            </a:r>
            <a:r>
              <a:rPr lang="en-US" altLang="zh-CN" sz="1800" dirty="0"/>
              <a:t>RBS</a:t>
            </a:r>
            <a:r>
              <a:rPr lang="zh-CN" altLang="en-US" sz="1800" dirty="0"/>
              <a:t> </a:t>
            </a:r>
            <a:r>
              <a:rPr lang="en-GB" sz="1800" dirty="0"/>
              <a:t>design space </a:t>
            </a:r>
            <a:r>
              <a:rPr lang="en-US" altLang="zh-CN" sz="1800" dirty="0"/>
              <a:t>with</a:t>
            </a:r>
            <a:r>
              <a:rPr lang="zh-CN" altLang="en-US" sz="1800" dirty="0"/>
              <a:t> </a:t>
            </a:r>
            <a:r>
              <a:rPr lang="en-US" altLang="zh-CN" sz="1800" dirty="0"/>
              <a:t>potentially</a:t>
            </a:r>
            <a:r>
              <a:rPr lang="zh-CN" altLang="en-US" sz="1800" dirty="0"/>
              <a:t> </a:t>
            </a:r>
            <a:r>
              <a:rPr lang="en-US" altLang="zh-CN" sz="1800" dirty="0"/>
              <a:t>high</a:t>
            </a:r>
            <a:r>
              <a:rPr lang="en-GB" sz="1800" dirty="0"/>
              <a:t> label </a:t>
            </a:r>
          </a:p>
          <a:p>
            <a:r>
              <a:rPr lang="en-GB" sz="1800" dirty="0"/>
              <a:t>Exploitation</a:t>
            </a:r>
            <a:r>
              <a:rPr lang="en-US" altLang="zh-CN" sz="1800" dirty="0"/>
              <a:t>:</a:t>
            </a:r>
            <a:r>
              <a:rPr lang="zh-CN" altLang="en-US" sz="1800" dirty="0"/>
              <a:t> </a:t>
            </a:r>
            <a:r>
              <a:rPr lang="en-GB" sz="1800" dirty="0"/>
              <a:t>querying areas that are </a:t>
            </a:r>
            <a:r>
              <a:rPr lang="en-US" altLang="zh-CN" sz="1800" dirty="0"/>
              <a:t>predicted</a:t>
            </a:r>
            <a:r>
              <a:rPr lang="en-GB" sz="1800" dirty="0"/>
              <a:t> to give relatively high</a:t>
            </a:r>
            <a:r>
              <a:rPr lang="zh-CN" altLang="en-US" sz="1800" dirty="0"/>
              <a:t> </a:t>
            </a:r>
            <a:r>
              <a:rPr lang="en-GB" sz="1800" dirty="0"/>
              <a:t>labels.</a:t>
            </a:r>
            <a:endParaRPr lang="en-CN" sz="1800" dirty="0"/>
          </a:p>
        </p:txBody>
      </p:sp>
      <p:pic>
        <p:nvPicPr>
          <p:cNvPr id="6" name="Picture 5">
            <a:extLst>
              <a:ext uri="{FF2B5EF4-FFF2-40B4-BE49-F238E27FC236}">
                <a16:creationId xmlns:a16="http://schemas.microsoft.com/office/drawing/2014/main" id="{CB7FE534-D3CA-704A-99B3-5BDD502E1C53}"/>
              </a:ext>
            </a:extLst>
          </p:cNvPr>
          <p:cNvPicPr>
            <a:picLocks noChangeAspect="1"/>
          </p:cNvPicPr>
          <p:nvPr/>
        </p:nvPicPr>
        <p:blipFill>
          <a:blip r:embed="rId3"/>
          <a:stretch>
            <a:fillRect/>
          </a:stretch>
        </p:blipFill>
        <p:spPr>
          <a:xfrm>
            <a:off x="5518834" y="1258011"/>
            <a:ext cx="2497993" cy="3746990"/>
          </a:xfrm>
          <a:prstGeom prst="rect">
            <a:avLst/>
          </a:prstGeom>
        </p:spPr>
      </p:pic>
      <p:sp>
        <p:nvSpPr>
          <p:cNvPr id="7" name="TextBox 4">
            <a:extLst>
              <a:ext uri="{FF2B5EF4-FFF2-40B4-BE49-F238E27FC236}">
                <a16:creationId xmlns:a16="http://schemas.microsoft.com/office/drawing/2014/main" id="{CF8ECBD6-D17B-7A48-BA89-3E36C80D864E}"/>
              </a:ext>
            </a:extLst>
          </p:cNvPr>
          <p:cNvSpPr txBox="1"/>
          <p:nvPr/>
        </p:nvSpPr>
        <p:spPr>
          <a:xfrm>
            <a:off x="8828645" y="4866501"/>
            <a:ext cx="272832" cy="300082"/>
          </a:xfrm>
          <a:prstGeom prst="rect">
            <a:avLst/>
          </a:prstGeom>
          <a:noFill/>
        </p:spPr>
        <p:txBody>
          <a:bodyPr wrap="none" rtlCol="0">
            <a:spAutoFit/>
          </a:bodyPr>
          <a:ls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50" dirty="0"/>
              <a:t>4</a:t>
            </a:r>
            <a:endParaRPr lang="en-CN" sz="1350" dirty="0"/>
          </a:p>
        </p:txBody>
      </p:sp>
    </p:spTree>
    <p:extLst>
      <p:ext uri="{BB962C8B-B14F-4D97-AF65-F5344CB8AC3E}">
        <p14:creationId xmlns:p14="http://schemas.microsoft.com/office/powerpoint/2010/main" val="2251528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1BB82-9F49-AD41-A8CC-A812F1F1D614}"/>
              </a:ext>
            </a:extLst>
          </p:cNvPr>
          <p:cNvSpPr>
            <a:spLocks noGrp="1"/>
          </p:cNvSpPr>
          <p:nvPr>
            <p:ph type="title"/>
          </p:nvPr>
        </p:nvSpPr>
        <p:spPr>
          <a:xfrm>
            <a:off x="1547664" y="123478"/>
            <a:ext cx="7886700" cy="638571"/>
          </a:xfrm>
        </p:spPr>
        <p:txBody>
          <a:bodyPr/>
          <a:lstStyle/>
          <a:p>
            <a:r>
              <a:rPr lang="en-GB" b="1" dirty="0"/>
              <a:t>Opportunities and Challenges</a:t>
            </a:r>
            <a:r>
              <a:rPr lang="zh-CN" altLang="en-US" b="1" dirty="0"/>
              <a:t> </a:t>
            </a:r>
            <a:endParaRPr lang="en-CN" b="1" dirty="0"/>
          </a:p>
        </p:txBody>
      </p:sp>
      <p:sp>
        <p:nvSpPr>
          <p:cNvPr id="3" name="Content Placeholder 2">
            <a:extLst>
              <a:ext uri="{FF2B5EF4-FFF2-40B4-BE49-F238E27FC236}">
                <a16:creationId xmlns:a16="http://schemas.microsoft.com/office/drawing/2014/main" id="{66FAF928-D04E-0B4C-96B3-D121BCBFB722}"/>
              </a:ext>
            </a:extLst>
          </p:cNvPr>
          <p:cNvSpPr>
            <a:spLocks noGrp="1"/>
          </p:cNvSpPr>
          <p:nvPr>
            <p:ph idx="1"/>
          </p:nvPr>
        </p:nvSpPr>
        <p:spPr>
          <a:xfrm>
            <a:off x="683568" y="987574"/>
            <a:ext cx="7249258" cy="3275012"/>
          </a:xfrm>
          <a:noFill/>
          <a:ln>
            <a:noFill/>
          </a:ln>
        </p:spPr>
        <p:txBody>
          <a:bodyPr vert="horz" wrap="square" lIns="54000" tIns="0" rIns="0" bIns="0" rtlCol="0" anchor="ctr" anchorCtr="0">
            <a:normAutofit fontScale="92500" lnSpcReduction="10000"/>
          </a:bodyPr>
          <a:lstStyle/>
          <a:p>
            <a:pPr>
              <a:lnSpc>
                <a:spcPct val="150000"/>
              </a:lnSpc>
            </a:pPr>
            <a:r>
              <a:rPr lang="en-US" altLang="zh-CN" dirty="0"/>
              <a:t>Measurement</a:t>
            </a:r>
            <a:r>
              <a:rPr lang="zh-CN" altLang="en-US" dirty="0"/>
              <a:t> </a:t>
            </a:r>
            <a:r>
              <a:rPr lang="en-US" altLang="zh-CN" dirty="0"/>
              <a:t>Noise</a:t>
            </a:r>
            <a:r>
              <a:rPr lang="zh-CN" altLang="en-US" dirty="0"/>
              <a:t> </a:t>
            </a:r>
            <a:r>
              <a:rPr lang="en-US" altLang="zh-CN" dirty="0"/>
              <a:t>and</a:t>
            </a:r>
            <a:r>
              <a:rPr lang="zh-CN" altLang="en-US" dirty="0"/>
              <a:t> </a:t>
            </a:r>
            <a:r>
              <a:rPr lang="en-US" altLang="zh-CN" dirty="0"/>
              <a:t>Data</a:t>
            </a:r>
            <a:r>
              <a:rPr lang="zh-CN" altLang="en-US" dirty="0"/>
              <a:t> </a:t>
            </a:r>
            <a:r>
              <a:rPr lang="en-US" altLang="zh-CN" dirty="0" err="1"/>
              <a:t>Normalisation</a:t>
            </a:r>
            <a:endParaRPr lang="en-US" altLang="zh-CN" dirty="0"/>
          </a:p>
          <a:p>
            <a:pPr>
              <a:lnSpc>
                <a:spcPct val="150000"/>
              </a:lnSpc>
            </a:pPr>
            <a:r>
              <a:rPr lang="en-US" altLang="zh-CN" dirty="0"/>
              <a:t>Exploitation-Exploration</a:t>
            </a:r>
            <a:r>
              <a:rPr lang="zh-CN" altLang="en-US" dirty="0"/>
              <a:t> </a:t>
            </a:r>
            <a:r>
              <a:rPr lang="en-US" altLang="zh-CN" dirty="0"/>
              <a:t>Trade-off</a:t>
            </a:r>
          </a:p>
          <a:p>
            <a:pPr>
              <a:lnSpc>
                <a:spcPct val="150000"/>
              </a:lnSpc>
            </a:pPr>
            <a:r>
              <a:rPr lang="en-US" altLang="zh-CN" dirty="0"/>
              <a:t>Representation</a:t>
            </a:r>
            <a:r>
              <a:rPr lang="zh-CN" altLang="en-US" dirty="0"/>
              <a:t> </a:t>
            </a:r>
            <a:r>
              <a:rPr lang="en-US" altLang="zh-CN" dirty="0"/>
              <a:t>of</a:t>
            </a:r>
            <a:r>
              <a:rPr lang="zh-CN" altLang="en-US" dirty="0"/>
              <a:t> </a:t>
            </a:r>
            <a:r>
              <a:rPr lang="en-US" altLang="zh-CN" dirty="0"/>
              <a:t>Biological</a:t>
            </a:r>
            <a:r>
              <a:rPr lang="zh-CN" altLang="en-US" dirty="0"/>
              <a:t> </a:t>
            </a:r>
            <a:r>
              <a:rPr lang="en-US" altLang="zh-CN" dirty="0"/>
              <a:t>Sequences</a:t>
            </a:r>
            <a:endParaRPr lang="en-GB" dirty="0"/>
          </a:p>
          <a:p>
            <a:pPr>
              <a:lnSpc>
                <a:spcPct val="150000"/>
              </a:lnSpc>
            </a:pPr>
            <a:r>
              <a:rPr lang="en-GB" dirty="0"/>
              <a:t>Generalisation of Our Workﬂow</a:t>
            </a:r>
            <a:endParaRPr lang="en-US" dirty="0"/>
          </a:p>
          <a:p>
            <a:pPr>
              <a:lnSpc>
                <a:spcPct val="150000"/>
              </a:lnSpc>
            </a:pPr>
            <a:r>
              <a:rPr lang="en-GB" dirty="0"/>
              <a:t>Evaluation and Interpretability</a:t>
            </a:r>
          </a:p>
          <a:p>
            <a:pPr>
              <a:lnSpc>
                <a:spcPct val="150000"/>
              </a:lnSpc>
            </a:pPr>
            <a:r>
              <a:rPr lang="en-GB" dirty="0"/>
              <a:t>Interdisciplinary Collaboration</a:t>
            </a:r>
            <a:endParaRPr lang="en-CN" dirty="0"/>
          </a:p>
        </p:txBody>
      </p:sp>
      <p:sp>
        <p:nvSpPr>
          <p:cNvPr id="4" name="TextBox 3">
            <a:extLst>
              <a:ext uri="{FF2B5EF4-FFF2-40B4-BE49-F238E27FC236}">
                <a16:creationId xmlns:a16="http://schemas.microsoft.com/office/drawing/2014/main" id="{51940C3D-E32C-4222-92B7-E99625D2347B}"/>
              </a:ext>
            </a:extLst>
          </p:cNvPr>
          <p:cNvSpPr txBox="1"/>
          <p:nvPr/>
        </p:nvSpPr>
        <p:spPr>
          <a:xfrm>
            <a:off x="323528" y="4587974"/>
            <a:ext cx="7121245" cy="369332"/>
          </a:xfrm>
          <a:prstGeom prst="rect">
            <a:avLst/>
          </a:prstGeom>
          <a:noFill/>
        </p:spPr>
        <p:txBody>
          <a:bodyPr wrap="none" rtlCol="0">
            <a:spAutoFit/>
          </a:bodyPr>
          <a:lstStyle/>
          <a:p>
            <a:r>
              <a:rPr lang="en-AU" dirty="0">
                <a:solidFill>
                  <a:schemeClr val="accent4">
                    <a:lumMod val="60000"/>
                    <a:lumOff val="40000"/>
                  </a:schemeClr>
                </a:solidFill>
              </a:rPr>
              <a:t>https://icml-compbio.github.io/2021/papers/WCBICML2021_paper_8.pdf</a:t>
            </a:r>
          </a:p>
        </p:txBody>
      </p:sp>
    </p:spTree>
    <p:extLst>
      <p:ext uri="{BB962C8B-B14F-4D97-AF65-F5344CB8AC3E}">
        <p14:creationId xmlns:p14="http://schemas.microsoft.com/office/powerpoint/2010/main" val="4144488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C98448-E7CE-49E1-A1D9-628ED258BAE3}"/>
              </a:ext>
            </a:extLst>
          </p:cNvPr>
          <p:cNvSpPr>
            <a:spLocks noGrp="1"/>
          </p:cNvSpPr>
          <p:nvPr>
            <p:ph type="subTitle" idx="1"/>
          </p:nvPr>
        </p:nvSpPr>
        <p:spPr>
          <a:xfrm>
            <a:off x="251520" y="2571750"/>
            <a:ext cx="3888432" cy="2160240"/>
          </a:xfrm>
        </p:spPr>
        <p:txBody>
          <a:bodyPr numCol="1">
            <a:normAutofit/>
          </a:bodyPr>
          <a:lstStyle/>
          <a:p>
            <a:br>
              <a:rPr lang="en-AU" dirty="0">
                <a:latin typeface="Calibri" pitchFamily="34" charset="0"/>
              </a:rPr>
            </a:br>
            <a:r>
              <a:rPr lang="en-AU" dirty="0">
                <a:latin typeface="Calibri" pitchFamily="34" charset="0"/>
              </a:rPr>
              <a:t>Cheng Soon Ong  |  9 November 2021</a:t>
            </a:r>
            <a:br>
              <a:rPr lang="en-AU" dirty="0">
                <a:latin typeface="Calibri" pitchFamily="34" charset="0"/>
              </a:rPr>
            </a:br>
            <a:br>
              <a:rPr lang="en-AU" dirty="0">
                <a:latin typeface="Calibri" pitchFamily="34" charset="0"/>
              </a:rPr>
            </a:br>
            <a:r>
              <a:rPr lang="en-AU" dirty="0">
                <a:latin typeface="Calibri" pitchFamily="34" charset="0"/>
              </a:rPr>
              <a:t>Director</a:t>
            </a:r>
            <a:br>
              <a:rPr lang="en-AU" dirty="0">
                <a:latin typeface="Calibri" pitchFamily="34" charset="0"/>
              </a:rPr>
            </a:br>
            <a:r>
              <a:rPr lang="en-AU" dirty="0">
                <a:latin typeface="Calibri" pitchFamily="34" charset="0"/>
              </a:rPr>
              <a:t>Machine Learning and Artificial Intelligence</a:t>
            </a:r>
            <a:br>
              <a:rPr lang="en-AU" dirty="0">
                <a:latin typeface="Calibri" pitchFamily="34" charset="0"/>
              </a:rPr>
            </a:br>
            <a:r>
              <a:rPr lang="en-AU" dirty="0">
                <a:latin typeface="Calibri" pitchFamily="34" charset="0"/>
              </a:rPr>
              <a:t>Future Science Platform</a:t>
            </a:r>
          </a:p>
          <a:p>
            <a:r>
              <a:rPr lang="en-AU" dirty="0">
                <a:latin typeface="Calibri" pitchFamily="34" charset="0"/>
              </a:rPr>
              <a:t>Presented to Online Asian Machine Learning School (OAMLS) 2021</a:t>
            </a:r>
          </a:p>
          <a:p>
            <a:endParaRPr lang="en-AU" dirty="0"/>
          </a:p>
        </p:txBody>
      </p:sp>
      <p:sp>
        <p:nvSpPr>
          <p:cNvPr id="2" name="Title 1">
            <a:extLst>
              <a:ext uri="{FF2B5EF4-FFF2-40B4-BE49-F238E27FC236}">
                <a16:creationId xmlns:a16="http://schemas.microsoft.com/office/drawing/2014/main" id="{564B03A4-2722-4DC1-B7D3-1B4CC23573E5}"/>
              </a:ext>
            </a:extLst>
          </p:cNvPr>
          <p:cNvSpPr>
            <a:spLocks noGrp="1"/>
          </p:cNvSpPr>
          <p:nvPr>
            <p:ph type="title"/>
          </p:nvPr>
        </p:nvSpPr>
        <p:spPr>
          <a:xfrm>
            <a:off x="251521" y="915566"/>
            <a:ext cx="3672407" cy="1440160"/>
          </a:xfrm>
        </p:spPr>
        <p:txBody>
          <a:bodyPr/>
          <a:lstStyle/>
          <a:p>
            <a:r>
              <a:rPr lang="en-AU" sz="3200" dirty="0"/>
              <a:t>Machine learning for </a:t>
            </a:r>
            <a:br>
              <a:rPr lang="en-AU" sz="3200" dirty="0"/>
            </a:br>
            <a:r>
              <a:rPr lang="en-AU" sz="3200" dirty="0"/>
              <a:t>scientific discovery</a:t>
            </a:r>
          </a:p>
        </p:txBody>
      </p:sp>
      <p:sp>
        <p:nvSpPr>
          <p:cNvPr id="6" name="Subtitle 1">
            <a:extLst>
              <a:ext uri="{FF2B5EF4-FFF2-40B4-BE49-F238E27FC236}">
                <a16:creationId xmlns:a16="http://schemas.microsoft.com/office/drawing/2014/main" id="{AA537EA1-9EA3-4B23-BC14-F9CEFE22A2B4}"/>
              </a:ext>
            </a:extLst>
          </p:cNvPr>
          <p:cNvSpPr txBox="1">
            <a:spLocks/>
          </p:cNvSpPr>
          <p:nvPr/>
        </p:nvSpPr>
        <p:spPr>
          <a:xfrm>
            <a:off x="4860032" y="3871809"/>
            <a:ext cx="3312368" cy="860181"/>
          </a:xfrm>
          <a:prstGeom prst="rect">
            <a:avLst/>
          </a:prstGeom>
        </p:spPr>
        <p:txBody>
          <a:bodyPr vert="horz" lIns="0" tIns="0" rIns="0" bIns="0" numCol="1" spcCol="360000" rtlCol="0">
            <a:normAutofit/>
          </a:bodyPr>
          <a:lstStyle>
            <a:lvl1pPr marL="0" indent="0" algn="l" defTabSz="914400" rtl="0" eaLnBrk="1" latinLnBrk="0" hangingPunct="1">
              <a:lnSpc>
                <a:spcPct val="90000"/>
              </a:lnSpc>
              <a:spcBef>
                <a:spcPts val="3000"/>
              </a:spcBef>
              <a:buFont typeface="Arial" pitchFamily="34" charset="0"/>
              <a:buNone/>
              <a:tabLst/>
              <a:defRPr sz="1600" b="1" kern="1200">
                <a:solidFill>
                  <a:schemeClr val="tx1"/>
                </a:solidFill>
                <a:latin typeface="+mn-lt"/>
                <a:ea typeface="+mn-ea"/>
                <a:cs typeface="+mn-cs"/>
              </a:defRPr>
            </a:lvl1pPr>
            <a:lvl2pPr marL="0" indent="0" algn="l" defTabSz="914400" rtl="0" eaLnBrk="1" latinLnBrk="0" hangingPunct="1">
              <a:lnSpc>
                <a:spcPct val="90000"/>
              </a:lnSpc>
              <a:spcBef>
                <a:spcPts val="0"/>
              </a:spcBef>
              <a:spcAft>
                <a:spcPts val="563"/>
              </a:spcAft>
              <a:buFont typeface="Arial" panose="020B0604020202020204" pitchFamily="34" charset="0"/>
              <a:buNone/>
              <a:tabLst/>
              <a:defRPr sz="1600" kern="1200">
                <a:solidFill>
                  <a:schemeClr val="tx1"/>
                </a:solidFill>
                <a:latin typeface="+mn-lt"/>
                <a:ea typeface="+mn-ea"/>
                <a:cs typeface="+mn-cs"/>
              </a:defRPr>
            </a:lvl2pPr>
            <a:lvl3pPr marL="0" indent="0" algn="l" defTabSz="914400" rtl="0" eaLnBrk="1" latinLnBrk="0" hangingPunct="1">
              <a:lnSpc>
                <a:spcPct val="90000"/>
              </a:lnSpc>
              <a:spcBef>
                <a:spcPts val="0"/>
              </a:spcBef>
              <a:buFont typeface="Calibri" pitchFamily="34" charset="0"/>
              <a:buNone/>
              <a:tabLst/>
              <a:defRPr sz="16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Calibri"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Calibri" pitchFamily="34" charset="0"/>
              <a:buNone/>
              <a:tabLst/>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3"/>
              </a:rPr>
              <a:t>https://research.csiro.au/mlai-fsp/</a:t>
            </a:r>
            <a:endParaRPr lang="en-US" dirty="0"/>
          </a:p>
          <a:p>
            <a:pPr marL="269993" lvl="2" indent="-269993">
              <a:lnSpc>
                <a:spcPct val="80000"/>
              </a:lnSpc>
              <a:spcAft>
                <a:spcPct val="0"/>
              </a:spcAft>
            </a:pPr>
            <a:endParaRPr lang="en-US" dirty="0"/>
          </a:p>
        </p:txBody>
      </p:sp>
      <p:pic>
        <p:nvPicPr>
          <p:cNvPr id="7" name="Picture 6">
            <a:extLst>
              <a:ext uri="{FF2B5EF4-FFF2-40B4-BE49-F238E27FC236}">
                <a16:creationId xmlns:a16="http://schemas.microsoft.com/office/drawing/2014/main" id="{363D22E7-C2E0-421E-BFAE-75EBA734AA9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586"/>
            <a:ext cx="4572000" cy="1714500"/>
          </a:xfrm>
          <a:prstGeom prst="rect">
            <a:avLst/>
          </a:prstGeom>
          <a:noFill/>
        </p:spPr>
      </p:pic>
      <p:pic>
        <p:nvPicPr>
          <p:cNvPr id="5" name="Picture 4" descr="A close up of a logo&#10;&#10;Description automatically generated">
            <a:extLst>
              <a:ext uri="{FF2B5EF4-FFF2-40B4-BE49-F238E27FC236}">
                <a16:creationId xmlns:a16="http://schemas.microsoft.com/office/drawing/2014/main" id="{42274AC9-5681-4062-B032-BA9D68BE85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2400" y="3733900"/>
            <a:ext cx="898498" cy="998090"/>
          </a:xfrm>
          <a:prstGeom prst="rect">
            <a:avLst/>
          </a:prstGeom>
        </p:spPr>
      </p:pic>
    </p:spTree>
    <p:extLst>
      <p:ext uri="{BB962C8B-B14F-4D97-AF65-F5344CB8AC3E}">
        <p14:creationId xmlns:p14="http://schemas.microsoft.com/office/powerpoint/2010/main" val="848467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75656" y="67823"/>
            <a:ext cx="8640960" cy="639365"/>
          </a:xfrm>
        </p:spPr>
        <p:txBody>
          <a:bodyPr>
            <a:normAutofit/>
          </a:bodyPr>
          <a:lstStyle/>
          <a:p>
            <a:r>
              <a:rPr lang="en-US" dirty="0"/>
              <a:t>What is scientific discovery?</a:t>
            </a:r>
            <a:endParaRPr lang="en-AU" dirty="0"/>
          </a:p>
        </p:txBody>
      </p:sp>
      <p:pic>
        <p:nvPicPr>
          <p:cNvPr id="3" name="Picture 2" descr="Diagram showing the iterative process of scientific discovery. Two nodes: data and domain knowledge. Observation goes from data to knowledge. Experimentation goes from knowledge to data.">
            <a:extLst>
              <a:ext uri="{FF2B5EF4-FFF2-40B4-BE49-F238E27FC236}">
                <a16:creationId xmlns:a16="http://schemas.microsoft.com/office/drawing/2014/main" id="{8A2364A4-C98E-8A43-BC1E-C93584DA34CB}"/>
              </a:ext>
            </a:extLst>
          </p:cNvPr>
          <p:cNvPicPr>
            <a:picLocks noChangeAspect="1"/>
          </p:cNvPicPr>
          <p:nvPr/>
        </p:nvPicPr>
        <p:blipFill>
          <a:blip r:embed="rId2"/>
          <a:stretch>
            <a:fillRect/>
          </a:stretch>
        </p:blipFill>
        <p:spPr>
          <a:xfrm>
            <a:off x="1158961" y="828676"/>
            <a:ext cx="6635578" cy="3732512"/>
          </a:xfrm>
          <a:prstGeom prst="rect">
            <a:avLst/>
          </a:prstGeom>
        </p:spPr>
      </p:pic>
      <p:pic>
        <p:nvPicPr>
          <p:cNvPr id="1026" name="Picture 2" descr="Francis Bacon, c. 1622, oil on canvas, 470 x 610 cm (Dulwich Picture Gallery) &#10;">
            <a:extLst>
              <a:ext uri="{FF2B5EF4-FFF2-40B4-BE49-F238E27FC236}">
                <a16:creationId xmlns:a16="http://schemas.microsoft.com/office/drawing/2014/main" id="{265C16E7-8735-2947-9F8A-C6250E0D1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019" y="160735"/>
            <a:ext cx="1982390" cy="2557283"/>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F6316112-8F96-F243-AEDE-DFB7E187F328}"/>
              </a:ext>
            </a:extLst>
          </p:cNvPr>
          <p:cNvSpPr/>
          <p:nvPr/>
        </p:nvSpPr>
        <p:spPr>
          <a:xfrm>
            <a:off x="6804423" y="2882504"/>
            <a:ext cx="2185986"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Francis Bacon, </a:t>
            </a:r>
            <a:br>
              <a:rPr lang="en-US" sz="1350" dirty="0"/>
            </a:br>
            <a:r>
              <a:rPr lang="en-US" sz="1350" dirty="0"/>
              <a:t>credited with the modern scientific method</a:t>
            </a:r>
          </a:p>
        </p:txBody>
      </p:sp>
      <p:sp>
        <p:nvSpPr>
          <p:cNvPr id="7" name="TextBox 6">
            <a:extLst>
              <a:ext uri="{FF2B5EF4-FFF2-40B4-BE49-F238E27FC236}">
                <a16:creationId xmlns:a16="http://schemas.microsoft.com/office/drawing/2014/main" id="{6AD5AED4-1C7F-8242-9043-8B13015AFC86}"/>
              </a:ext>
            </a:extLst>
          </p:cNvPr>
          <p:cNvSpPr txBox="1"/>
          <p:nvPr/>
        </p:nvSpPr>
        <p:spPr>
          <a:xfrm>
            <a:off x="3857625" y="1210866"/>
            <a:ext cx="1045286" cy="300082"/>
          </a:xfrm>
          <a:prstGeom prst="rect">
            <a:avLst/>
          </a:prstGeom>
          <a:noFill/>
        </p:spPr>
        <p:txBody>
          <a:bodyPr wrap="none" rtlCol="0">
            <a:spAutoFit/>
          </a:bodyPr>
          <a:lstStyle/>
          <a:p>
            <a:r>
              <a:rPr lang="en-US" sz="1350" dirty="0"/>
              <a:t>Observation</a:t>
            </a:r>
          </a:p>
        </p:txBody>
      </p:sp>
      <p:sp>
        <p:nvSpPr>
          <p:cNvPr id="8" name="TextBox 7">
            <a:extLst>
              <a:ext uri="{FF2B5EF4-FFF2-40B4-BE49-F238E27FC236}">
                <a16:creationId xmlns:a16="http://schemas.microsoft.com/office/drawing/2014/main" id="{3C01CA98-85EC-9047-8B64-4111F869A529}"/>
              </a:ext>
            </a:extLst>
          </p:cNvPr>
          <p:cNvSpPr txBox="1"/>
          <p:nvPr/>
        </p:nvSpPr>
        <p:spPr>
          <a:xfrm>
            <a:off x="3836194" y="4136230"/>
            <a:ext cx="1355949" cy="300082"/>
          </a:xfrm>
          <a:prstGeom prst="rect">
            <a:avLst/>
          </a:prstGeom>
          <a:noFill/>
        </p:spPr>
        <p:txBody>
          <a:bodyPr wrap="none" rtlCol="0">
            <a:spAutoFit/>
          </a:bodyPr>
          <a:lstStyle/>
          <a:p>
            <a:r>
              <a:rPr lang="en-US" sz="1350" dirty="0"/>
              <a:t>Experimentation</a:t>
            </a:r>
          </a:p>
        </p:txBody>
      </p:sp>
    </p:spTree>
    <p:extLst>
      <p:ext uri="{BB962C8B-B14F-4D97-AF65-F5344CB8AC3E}">
        <p14:creationId xmlns:p14="http://schemas.microsoft.com/office/powerpoint/2010/main" val="884502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259632" y="123478"/>
            <a:ext cx="8640960" cy="639365"/>
          </a:xfrm>
        </p:spPr>
        <p:txBody>
          <a:bodyPr>
            <a:normAutofit/>
          </a:bodyPr>
          <a:lstStyle/>
          <a:p>
            <a:r>
              <a:rPr lang="en-US" dirty="0"/>
              <a:t>Scientific discovery with machine learning</a:t>
            </a:r>
            <a:endParaRPr lang="en-AU" dirty="0"/>
          </a:p>
        </p:txBody>
      </p:sp>
      <p:pic>
        <p:nvPicPr>
          <p:cNvPr id="2" name="Picture 1">
            <a:extLst>
              <a:ext uri="{FF2B5EF4-FFF2-40B4-BE49-F238E27FC236}">
                <a16:creationId xmlns:a16="http://schemas.microsoft.com/office/drawing/2014/main" id="{4D228246-E028-C845-8203-7EEAD5AB1F25}"/>
              </a:ext>
            </a:extLst>
          </p:cNvPr>
          <p:cNvPicPr>
            <a:picLocks noChangeAspect="1"/>
          </p:cNvPicPr>
          <p:nvPr/>
        </p:nvPicPr>
        <p:blipFill>
          <a:blip r:embed="rId3"/>
          <a:stretch>
            <a:fillRect/>
          </a:stretch>
        </p:blipFill>
        <p:spPr>
          <a:xfrm>
            <a:off x="1174334" y="828676"/>
            <a:ext cx="6561439" cy="3690809"/>
          </a:xfrm>
          <a:prstGeom prst="rect">
            <a:avLst/>
          </a:prstGeom>
        </p:spPr>
      </p:pic>
      <p:pic>
        <p:nvPicPr>
          <p:cNvPr id="4" name="Picture 3" descr="A close up of a logo&#10;&#10;Description automatically generated">
            <a:extLst>
              <a:ext uri="{FF2B5EF4-FFF2-40B4-BE49-F238E27FC236}">
                <a16:creationId xmlns:a16="http://schemas.microsoft.com/office/drawing/2014/main" id="{A3AF1FBA-8045-4054-AA86-EF75BDA6A5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472" y="3893623"/>
            <a:ext cx="898498" cy="998090"/>
          </a:xfrm>
          <a:prstGeom prst="rect">
            <a:avLst/>
          </a:prstGeom>
        </p:spPr>
      </p:pic>
      <p:sp>
        <p:nvSpPr>
          <p:cNvPr id="3" name="Rectangle 2">
            <a:extLst>
              <a:ext uri="{FF2B5EF4-FFF2-40B4-BE49-F238E27FC236}">
                <a16:creationId xmlns:a16="http://schemas.microsoft.com/office/drawing/2014/main" id="{2A0DA00C-D3D9-402B-B8FB-04A2EA9E7A8A}"/>
              </a:ext>
            </a:extLst>
          </p:cNvPr>
          <p:cNvSpPr/>
          <p:nvPr/>
        </p:nvSpPr>
        <p:spPr>
          <a:xfrm>
            <a:off x="5508104" y="4731990"/>
            <a:ext cx="3428696" cy="319446"/>
          </a:xfrm>
          <a:prstGeom prst="rect">
            <a:avLst/>
          </a:prstGeom>
        </p:spPr>
        <p:txBody>
          <a:bodyPr wrap="none">
            <a:spAutoFit/>
          </a:bodyPr>
          <a:lstStyle/>
          <a:p>
            <a:pPr marL="269993" lvl="2" indent="-269993">
              <a:lnSpc>
                <a:spcPct val="80000"/>
              </a:lnSpc>
              <a:spcAft>
                <a:spcPct val="0"/>
              </a:spcAft>
            </a:pPr>
            <a:r>
              <a:rPr lang="en-US" dirty="0">
                <a:hlinkClick r:id="rId5"/>
              </a:rPr>
              <a:t>https://research.csiro.au/mlai-fsp/</a:t>
            </a:r>
            <a:endParaRPr lang="en-US" dirty="0"/>
          </a:p>
        </p:txBody>
      </p:sp>
      <p:pic>
        <p:nvPicPr>
          <p:cNvPr id="7" name="Picture 6">
            <a:extLst>
              <a:ext uri="{FF2B5EF4-FFF2-40B4-BE49-F238E27FC236}">
                <a16:creationId xmlns:a16="http://schemas.microsoft.com/office/drawing/2014/main" id="{146EEFC9-F6D1-4D3C-B5D7-1F8698C3B01E}"/>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6401199" y="2049717"/>
            <a:ext cx="3688147" cy="1383055"/>
          </a:xfrm>
          <a:prstGeom prst="rect">
            <a:avLst/>
          </a:prstGeom>
          <a:noFill/>
        </p:spPr>
      </p:pic>
    </p:spTree>
    <p:extLst>
      <p:ext uri="{BB962C8B-B14F-4D97-AF65-F5344CB8AC3E}">
        <p14:creationId xmlns:p14="http://schemas.microsoft.com/office/powerpoint/2010/main" val="4221878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Image of CSIRO's Australia SKA Pathfinder telescope.">
            <a:extLst>
              <a:ext uri="{FF2B5EF4-FFF2-40B4-BE49-F238E27FC236}">
                <a16:creationId xmlns:a16="http://schemas.microsoft.com/office/drawing/2014/main" id="{C0EC9D05-A7A3-4061-A146-C51C72F64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819" y="1790627"/>
            <a:ext cx="1573034" cy="1180109"/>
          </a:xfrm>
          <a:prstGeom prst="rect">
            <a:avLst/>
          </a:prstGeom>
        </p:spPr>
      </p:pic>
      <p:sp>
        <p:nvSpPr>
          <p:cNvPr id="2" name="Title 1">
            <a:extLst>
              <a:ext uri="{FF2B5EF4-FFF2-40B4-BE49-F238E27FC236}">
                <a16:creationId xmlns:a16="http://schemas.microsoft.com/office/drawing/2014/main" id="{BA263355-1808-4F09-82B1-626AF5EB9EB7}"/>
              </a:ext>
            </a:extLst>
          </p:cNvPr>
          <p:cNvSpPr>
            <a:spLocks noGrp="1"/>
          </p:cNvSpPr>
          <p:nvPr>
            <p:ph type="title"/>
          </p:nvPr>
        </p:nvSpPr>
        <p:spPr/>
        <p:txBody>
          <a:bodyPr/>
          <a:lstStyle/>
          <a:p>
            <a:r>
              <a:rPr lang="en-AU" dirty="0"/>
              <a:t>What is a Telescope?</a:t>
            </a:r>
          </a:p>
        </p:txBody>
      </p:sp>
      <p:sp>
        <p:nvSpPr>
          <p:cNvPr id="3" name="Text Placeholder 2">
            <a:extLst>
              <a:ext uri="{FF2B5EF4-FFF2-40B4-BE49-F238E27FC236}">
                <a16:creationId xmlns:a16="http://schemas.microsoft.com/office/drawing/2014/main" id="{C574E1FB-FDE8-4875-9A79-B94999A6A54E}"/>
              </a:ext>
            </a:extLst>
          </p:cNvPr>
          <p:cNvSpPr>
            <a:spLocks noGrp="1"/>
          </p:cNvSpPr>
          <p:nvPr>
            <p:ph type="body" sz="quarter" idx="10"/>
          </p:nvPr>
        </p:nvSpPr>
        <p:spPr/>
        <p:txBody>
          <a:bodyPr/>
          <a:lstStyle/>
          <a:p>
            <a:r>
              <a:rPr lang="en-AU" dirty="0"/>
              <a:t>Modern telescopes are essentially data processing machines</a:t>
            </a:r>
          </a:p>
        </p:txBody>
      </p:sp>
      <p:pic>
        <p:nvPicPr>
          <p:cNvPr id="6" name="Picture 5" descr="Optical and radio image of Messier 87.">
            <a:extLst>
              <a:ext uri="{FF2B5EF4-FFF2-40B4-BE49-F238E27FC236}">
                <a16:creationId xmlns:a16="http://schemas.microsoft.com/office/drawing/2014/main" id="{2FDC8B72-7613-4204-8187-F27E969BF0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539" y="2149369"/>
            <a:ext cx="1282439" cy="1338546"/>
          </a:xfrm>
          <a:prstGeom prst="rect">
            <a:avLst/>
          </a:prstGeom>
        </p:spPr>
      </p:pic>
      <p:sp>
        <p:nvSpPr>
          <p:cNvPr id="7" name="TextBox 6">
            <a:extLst>
              <a:ext uri="{FF2B5EF4-FFF2-40B4-BE49-F238E27FC236}">
                <a16:creationId xmlns:a16="http://schemas.microsoft.com/office/drawing/2014/main" id="{E644C45B-8D0B-4F00-BBB3-6D8CEA2222A7}"/>
              </a:ext>
            </a:extLst>
          </p:cNvPr>
          <p:cNvSpPr txBox="1"/>
          <p:nvPr/>
        </p:nvSpPr>
        <p:spPr>
          <a:xfrm>
            <a:off x="3141593" y="3444914"/>
            <a:ext cx="1927451" cy="276999"/>
          </a:xfrm>
          <a:prstGeom prst="rect">
            <a:avLst/>
          </a:prstGeom>
          <a:noFill/>
        </p:spPr>
        <p:txBody>
          <a:bodyPr wrap="none" rtlCol="0">
            <a:spAutoFit/>
          </a:bodyPr>
          <a:lstStyle/>
          <a:p>
            <a:r>
              <a:rPr lang="en-AU" sz="1200" dirty="0"/>
              <a:t>NASA/Hubble + NRAO: M87</a:t>
            </a:r>
          </a:p>
        </p:txBody>
      </p:sp>
      <p:pic>
        <p:nvPicPr>
          <p:cNvPr id="9" name="Picture 8" descr="X-ray image of Messier 87, and recent image using the Event Horizon Telescope.">
            <a:extLst>
              <a:ext uri="{FF2B5EF4-FFF2-40B4-BE49-F238E27FC236}">
                <a16:creationId xmlns:a16="http://schemas.microsoft.com/office/drawing/2014/main" id="{7CA36265-E159-4AC7-8CFD-46B83CFA1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1880" y="3764914"/>
            <a:ext cx="2185040" cy="1094601"/>
          </a:xfrm>
          <a:prstGeom prst="rect">
            <a:avLst/>
          </a:prstGeom>
        </p:spPr>
      </p:pic>
      <p:pic>
        <p:nvPicPr>
          <p:cNvPr id="11" name="Picture 10" descr="Painting of Galileo Galilei demonstrating his optical telescope.">
            <a:extLst>
              <a:ext uri="{FF2B5EF4-FFF2-40B4-BE49-F238E27FC236}">
                <a16:creationId xmlns:a16="http://schemas.microsoft.com/office/drawing/2014/main" id="{A4CA7744-4511-47CD-A4AF-DB1DEB2B76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528" y="1593244"/>
            <a:ext cx="2083129" cy="1851670"/>
          </a:xfrm>
          <a:prstGeom prst="rect">
            <a:avLst/>
          </a:prstGeom>
        </p:spPr>
      </p:pic>
      <p:sp>
        <p:nvSpPr>
          <p:cNvPr id="12" name="Rectangle: Rounded Corners 11">
            <a:extLst>
              <a:ext uri="{FF2B5EF4-FFF2-40B4-BE49-F238E27FC236}">
                <a16:creationId xmlns:a16="http://schemas.microsoft.com/office/drawing/2014/main" id="{A624CAAA-3FBB-41E4-A039-7786ACBE0661}"/>
              </a:ext>
            </a:extLst>
          </p:cNvPr>
          <p:cNvSpPr/>
          <p:nvPr/>
        </p:nvSpPr>
        <p:spPr>
          <a:xfrm>
            <a:off x="61156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Galileo</a:t>
            </a:r>
          </a:p>
        </p:txBody>
      </p:sp>
      <p:sp>
        <p:nvSpPr>
          <p:cNvPr id="13" name="Rectangle: Rounded Corners 12">
            <a:extLst>
              <a:ext uri="{FF2B5EF4-FFF2-40B4-BE49-F238E27FC236}">
                <a16:creationId xmlns:a16="http://schemas.microsoft.com/office/drawing/2014/main" id="{6A007F7D-75B8-4A4A-B9B3-EEACDF883843}"/>
              </a:ext>
            </a:extLst>
          </p:cNvPr>
          <p:cNvSpPr/>
          <p:nvPr/>
        </p:nvSpPr>
        <p:spPr>
          <a:xfrm>
            <a:off x="385192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Radio</a:t>
            </a:r>
          </a:p>
        </p:txBody>
      </p:sp>
      <p:sp>
        <p:nvSpPr>
          <p:cNvPr id="14" name="TextBox 13">
            <a:extLst>
              <a:ext uri="{FF2B5EF4-FFF2-40B4-BE49-F238E27FC236}">
                <a16:creationId xmlns:a16="http://schemas.microsoft.com/office/drawing/2014/main" id="{FD201A30-A62A-4897-B710-7C544A540C7B}"/>
              </a:ext>
            </a:extLst>
          </p:cNvPr>
          <p:cNvSpPr txBox="1"/>
          <p:nvPr/>
        </p:nvSpPr>
        <p:spPr>
          <a:xfrm>
            <a:off x="532171" y="3424512"/>
            <a:ext cx="1665841" cy="276999"/>
          </a:xfrm>
          <a:prstGeom prst="rect">
            <a:avLst/>
          </a:prstGeom>
          <a:noFill/>
        </p:spPr>
        <p:txBody>
          <a:bodyPr wrap="none" rtlCol="0">
            <a:spAutoFit/>
          </a:bodyPr>
          <a:lstStyle/>
          <a:p>
            <a:r>
              <a:rPr lang="en-AU" sz="1200" dirty="0"/>
              <a:t>Giuseppe </a:t>
            </a:r>
            <a:r>
              <a:rPr lang="en-AU" sz="1200" dirty="0" err="1"/>
              <a:t>Bertini</a:t>
            </a:r>
            <a:r>
              <a:rPr lang="en-AU" sz="1200" dirty="0"/>
              <a:t> (1858)</a:t>
            </a:r>
          </a:p>
        </p:txBody>
      </p:sp>
      <p:sp>
        <p:nvSpPr>
          <p:cNvPr id="17" name="Rectangle: Rounded Corners 16">
            <a:extLst>
              <a:ext uri="{FF2B5EF4-FFF2-40B4-BE49-F238E27FC236}">
                <a16:creationId xmlns:a16="http://schemas.microsoft.com/office/drawing/2014/main" id="{6B3649A9-DB55-4F8A-B136-A025D86DA71E}"/>
              </a:ext>
            </a:extLst>
          </p:cNvPr>
          <p:cNvSpPr/>
          <p:nvPr/>
        </p:nvSpPr>
        <p:spPr>
          <a:xfrm>
            <a:off x="6762253" y="1244014"/>
            <a:ext cx="1775504"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messenger</a:t>
            </a:r>
          </a:p>
        </p:txBody>
      </p:sp>
      <p:sp>
        <p:nvSpPr>
          <p:cNvPr id="18" name="TextBox 17">
            <a:extLst>
              <a:ext uri="{FF2B5EF4-FFF2-40B4-BE49-F238E27FC236}">
                <a16:creationId xmlns:a16="http://schemas.microsoft.com/office/drawing/2014/main" id="{7BC53D95-974F-4092-99EC-93F91B01A6DC}"/>
              </a:ext>
            </a:extLst>
          </p:cNvPr>
          <p:cNvSpPr txBox="1"/>
          <p:nvPr/>
        </p:nvSpPr>
        <p:spPr>
          <a:xfrm>
            <a:off x="7380312" y="3184724"/>
            <a:ext cx="1849481" cy="276999"/>
          </a:xfrm>
          <a:prstGeom prst="rect">
            <a:avLst/>
          </a:prstGeom>
          <a:noFill/>
        </p:spPr>
        <p:txBody>
          <a:bodyPr wrap="none" rtlCol="0">
            <a:spAutoFit/>
          </a:bodyPr>
          <a:lstStyle/>
          <a:p>
            <a:r>
              <a:rPr lang="en-AU" sz="1200" dirty="0"/>
              <a:t>eventhorizontelescope.org</a:t>
            </a:r>
          </a:p>
        </p:txBody>
      </p:sp>
      <p:sp>
        <p:nvSpPr>
          <p:cNvPr id="21" name="TextBox 20">
            <a:extLst>
              <a:ext uri="{FF2B5EF4-FFF2-40B4-BE49-F238E27FC236}">
                <a16:creationId xmlns:a16="http://schemas.microsoft.com/office/drawing/2014/main" id="{2D3FA99E-7EBA-48F3-816A-6D07353B0589}"/>
              </a:ext>
            </a:extLst>
          </p:cNvPr>
          <p:cNvSpPr txBox="1"/>
          <p:nvPr/>
        </p:nvSpPr>
        <p:spPr>
          <a:xfrm>
            <a:off x="5069044" y="2933917"/>
            <a:ext cx="917367" cy="276999"/>
          </a:xfrm>
          <a:prstGeom prst="rect">
            <a:avLst/>
          </a:prstGeom>
          <a:noFill/>
        </p:spPr>
        <p:txBody>
          <a:bodyPr wrap="none" rtlCol="0">
            <a:spAutoFit/>
          </a:bodyPr>
          <a:lstStyle/>
          <a:p>
            <a:r>
              <a:rPr lang="en-AU" sz="1200" dirty="0"/>
              <a:t>CSIRO - SKA</a:t>
            </a:r>
          </a:p>
        </p:txBody>
      </p:sp>
      <p:pic>
        <p:nvPicPr>
          <p:cNvPr id="5" name="Picture 4" descr="A picture containing chart&#10;&#10;Description automatically generated">
            <a:extLst>
              <a:ext uri="{FF2B5EF4-FFF2-40B4-BE49-F238E27FC236}">
                <a16:creationId xmlns:a16="http://schemas.microsoft.com/office/drawing/2014/main" id="{601F6E1C-AC9F-4E7A-8788-74F9EAF47D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67308" y="1609882"/>
            <a:ext cx="2174875" cy="1635506"/>
          </a:xfrm>
          <a:prstGeom prst="rect">
            <a:avLst/>
          </a:prstGeom>
        </p:spPr>
      </p:pic>
      <p:pic>
        <p:nvPicPr>
          <p:cNvPr id="10" name="Picture 9" descr="Diagram, schematic&#10;&#10;Description automatically generated">
            <a:extLst>
              <a:ext uri="{FF2B5EF4-FFF2-40B4-BE49-F238E27FC236}">
                <a16:creationId xmlns:a16="http://schemas.microsoft.com/office/drawing/2014/main" id="{57344D08-6F93-4367-8268-E1E56C49F9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35289" y="3487915"/>
            <a:ext cx="2076540" cy="1563638"/>
          </a:xfrm>
          <a:prstGeom prst="rect">
            <a:avLst/>
          </a:prstGeom>
        </p:spPr>
      </p:pic>
    </p:spTree>
    <p:extLst>
      <p:ext uri="{BB962C8B-B14F-4D97-AF65-F5344CB8AC3E}">
        <p14:creationId xmlns:p14="http://schemas.microsoft.com/office/powerpoint/2010/main" val="33275806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4DFE04-BE9C-4F61-93DE-88A1E4D7B30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 r="52133"/>
          <a:stretch/>
        </p:blipFill>
        <p:spPr>
          <a:xfrm>
            <a:off x="6300192" y="2015609"/>
            <a:ext cx="2303896" cy="2707379"/>
          </a:xfrm>
          <a:prstGeom prst="rect">
            <a:avLst/>
          </a:prstGeom>
        </p:spPr>
      </p:pic>
      <p:sp>
        <p:nvSpPr>
          <p:cNvPr id="3" name="Content Placeholder 2">
            <a:extLst>
              <a:ext uri="{FF2B5EF4-FFF2-40B4-BE49-F238E27FC236}">
                <a16:creationId xmlns:a16="http://schemas.microsoft.com/office/drawing/2014/main" id="{AFBB6670-E708-484A-BACC-D6A496855DA2}"/>
              </a:ext>
            </a:extLst>
          </p:cNvPr>
          <p:cNvSpPr>
            <a:spLocks noGrp="1"/>
          </p:cNvSpPr>
          <p:nvPr>
            <p:ph idx="1"/>
          </p:nvPr>
        </p:nvSpPr>
        <p:spPr>
          <a:xfrm>
            <a:off x="251522" y="843558"/>
            <a:ext cx="5215896" cy="3888432"/>
          </a:xfrm>
        </p:spPr>
        <p:txBody>
          <a:bodyPr>
            <a:normAutofit/>
          </a:bodyPr>
          <a:lstStyle/>
          <a:p>
            <a:pPr marL="214313" indent="-214313"/>
            <a:r>
              <a:rPr lang="en-US" b="1" dirty="0"/>
              <a:t>ML/AI Open Questions and Considerations</a:t>
            </a:r>
          </a:p>
          <a:p>
            <a:pPr marL="394313" lvl="1" indent="-214313"/>
            <a:r>
              <a:rPr lang="en-US" dirty="0"/>
              <a:t>Astronomy images are noisy</a:t>
            </a:r>
          </a:p>
          <a:p>
            <a:pPr marL="394313" lvl="1" indent="-214313"/>
            <a:r>
              <a:rPr lang="en-US" dirty="0"/>
              <a:t>How to best preprocess?</a:t>
            </a:r>
          </a:p>
          <a:p>
            <a:pPr marL="646313" lvl="2" indent="-214313"/>
            <a:r>
              <a:rPr lang="en-US" dirty="0"/>
              <a:t>Have both faint and bright features</a:t>
            </a:r>
          </a:p>
          <a:p>
            <a:pPr marL="394313" lvl="1" indent="-214313"/>
            <a:r>
              <a:rPr lang="en-US" dirty="0"/>
              <a:t>Supervised or Unsupervised?</a:t>
            </a:r>
          </a:p>
          <a:p>
            <a:pPr marL="646313" lvl="2" indent="-214313"/>
            <a:r>
              <a:rPr lang="en-US" dirty="0"/>
              <a:t>Radio Galaxy Zoo labels (~177k galaxies)</a:t>
            </a:r>
          </a:p>
          <a:p>
            <a:pPr marL="394313" lvl="1" indent="-214313"/>
            <a:r>
              <a:rPr lang="en-US" dirty="0"/>
              <a:t>Apply transfer learning?</a:t>
            </a:r>
          </a:p>
          <a:p>
            <a:pPr marL="646313" lvl="2" indent="-214313"/>
            <a:r>
              <a:rPr lang="en-US" dirty="0"/>
              <a:t>Train on simulated data</a:t>
            </a:r>
          </a:p>
          <a:p>
            <a:pPr marL="646313" lvl="2" indent="-214313"/>
            <a:r>
              <a:rPr lang="en-US" dirty="0"/>
              <a:t>Train on one radio dataset, use on data from a different telescope </a:t>
            </a:r>
          </a:p>
        </p:txBody>
      </p:sp>
      <p:sp>
        <p:nvSpPr>
          <p:cNvPr id="4" name="Title 3">
            <a:extLst>
              <a:ext uri="{FF2B5EF4-FFF2-40B4-BE49-F238E27FC236}">
                <a16:creationId xmlns:a16="http://schemas.microsoft.com/office/drawing/2014/main" id="{F2E2C886-3CBC-4306-A67B-2747D8C39442}"/>
              </a:ext>
            </a:extLst>
          </p:cNvPr>
          <p:cNvSpPr>
            <a:spLocks noGrp="1"/>
          </p:cNvSpPr>
          <p:nvPr>
            <p:ph type="title"/>
          </p:nvPr>
        </p:nvSpPr>
        <p:spPr>
          <a:xfrm>
            <a:off x="1763688" y="91827"/>
            <a:ext cx="7632848" cy="639365"/>
          </a:xfrm>
        </p:spPr>
        <p:txBody>
          <a:bodyPr/>
          <a:lstStyle/>
          <a:p>
            <a:r>
              <a:rPr lang="en-AU" dirty="0"/>
              <a:t>Classification of Radio Galaxies</a:t>
            </a:r>
          </a:p>
        </p:txBody>
      </p:sp>
      <p:pic>
        <p:nvPicPr>
          <p:cNvPr id="9" name="Picture 8" descr="SteveBarker_ASKAP_lppt.jpg">
            <a:extLst>
              <a:ext uri="{FF2B5EF4-FFF2-40B4-BE49-F238E27FC236}">
                <a16:creationId xmlns:a16="http://schemas.microsoft.com/office/drawing/2014/main" id="{E4939A51-A84C-244A-9D16-49903F1DDDE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4868932" y="731192"/>
            <a:ext cx="3995935" cy="2012525"/>
          </a:xfrm>
          <a:prstGeom prst="rect">
            <a:avLst/>
          </a:prstGeom>
          <a:effectLst>
            <a:softEdge rad="31750"/>
          </a:effectLst>
        </p:spPr>
      </p:pic>
      <p:pic>
        <p:nvPicPr>
          <p:cNvPr id="5" name="Picture 4">
            <a:extLst>
              <a:ext uri="{FF2B5EF4-FFF2-40B4-BE49-F238E27FC236}">
                <a16:creationId xmlns:a16="http://schemas.microsoft.com/office/drawing/2014/main" id="{B1E9C67E-BCC0-3848-9306-43563A815499}"/>
              </a:ext>
            </a:extLst>
          </p:cNvPr>
          <p:cNvPicPr>
            <a:picLocks/>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9632" y="173911"/>
            <a:ext cx="486000" cy="493200"/>
          </a:xfrm>
          <a:prstGeom prst="rect">
            <a:avLst/>
          </a:prstGeom>
          <a:noFill/>
          <a:ln>
            <a:noFill/>
          </a:ln>
        </p:spPr>
      </p:pic>
    </p:spTree>
    <p:extLst>
      <p:ext uri="{BB962C8B-B14F-4D97-AF65-F5344CB8AC3E}">
        <p14:creationId xmlns:p14="http://schemas.microsoft.com/office/powerpoint/2010/main" val="3940232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7397-067B-4940-8685-F0F81E3EF721}"/>
              </a:ext>
            </a:extLst>
          </p:cNvPr>
          <p:cNvSpPr>
            <a:spLocks noGrp="1"/>
          </p:cNvSpPr>
          <p:nvPr>
            <p:ph type="title"/>
          </p:nvPr>
        </p:nvSpPr>
        <p:spPr/>
        <p:txBody>
          <a:bodyPr/>
          <a:lstStyle/>
          <a:p>
            <a:r>
              <a:rPr lang="en-US" dirty="0"/>
              <a:t>Build a classifier</a:t>
            </a:r>
          </a:p>
        </p:txBody>
      </p:sp>
      <p:sp>
        <p:nvSpPr>
          <p:cNvPr id="3" name="Text Placeholder 2">
            <a:extLst>
              <a:ext uri="{FF2B5EF4-FFF2-40B4-BE49-F238E27FC236}">
                <a16:creationId xmlns:a16="http://schemas.microsoft.com/office/drawing/2014/main" id="{7DE00E46-F9E2-6E42-9B39-4F4DF84FEB9D}"/>
              </a:ext>
            </a:extLst>
          </p:cNvPr>
          <p:cNvSpPr>
            <a:spLocks noGrp="1"/>
          </p:cNvSpPr>
          <p:nvPr>
            <p:ph type="body" sz="quarter" idx="10"/>
          </p:nvPr>
        </p:nvSpPr>
        <p:spPr/>
        <p:txBody>
          <a:bodyPr/>
          <a:lstStyle/>
          <a:p>
            <a:r>
              <a:rPr lang="en-US" dirty="0"/>
              <a:t>Compute the posterior probability of blue plus</a:t>
            </a:r>
          </a:p>
        </p:txBody>
      </p:sp>
      <p:pic>
        <p:nvPicPr>
          <p:cNvPr id="6" name="Content Placeholder 5">
            <a:extLst>
              <a:ext uri="{FF2B5EF4-FFF2-40B4-BE49-F238E27FC236}">
                <a16:creationId xmlns:a16="http://schemas.microsoft.com/office/drawing/2014/main" id="{0B0A591C-7D91-4448-B1D1-E8B312DBA4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650" y="1257300"/>
            <a:ext cx="6172200" cy="3086100"/>
          </a:xfrm>
        </p:spPr>
      </p:pic>
    </p:spTree>
    <p:extLst>
      <p:ext uri="{BB962C8B-B14F-4D97-AF65-F5344CB8AC3E}">
        <p14:creationId xmlns:p14="http://schemas.microsoft.com/office/powerpoint/2010/main" val="2289032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Placeholder 4" descr="Tree-death-from-gamba-invasion-and-subsequent-fires-aerial-750x450.jpg">
            <a:extLst>
              <a:ext uri="{FF2B5EF4-FFF2-40B4-BE49-F238E27FC236}">
                <a16:creationId xmlns:a16="http://schemas.microsoft.com/office/drawing/2014/main" id="{9DE452A1-707E-469C-AD11-D91233EA3A35}"/>
              </a:ext>
            </a:extLst>
          </p:cNvPr>
          <p:cNvPicPr>
            <a:picLocks noGrp="1" noChangeAspect="1"/>
          </p:cNvPicPr>
          <p:nvPr>
            <p:ph type="pic" sz="quarter" idx="12"/>
          </p:nvPr>
        </p:nvPicPr>
        <p:blipFill rotWithShape="1">
          <a:blip r:embed="rId2"/>
          <a:srcRect l="26591" r="33479" b="-1"/>
          <a:stretch/>
        </p:blipFill>
        <p:spPr>
          <a:xfrm>
            <a:off x="6119665" y="0"/>
            <a:ext cx="3024335" cy="5143490"/>
          </a:xfrm>
          <a:prstGeom prst="rect">
            <a:avLst/>
          </a:prstGeom>
          <a:noFill/>
        </p:spPr>
      </p:pic>
      <p:sp>
        <p:nvSpPr>
          <p:cNvPr id="10" name="Content Placeholder 2">
            <a:extLst>
              <a:ext uri="{FF2B5EF4-FFF2-40B4-BE49-F238E27FC236}">
                <a16:creationId xmlns:a16="http://schemas.microsoft.com/office/drawing/2014/main" id="{0F6B07B8-CC33-4C33-9B0F-B4EEFE67AEFC}"/>
              </a:ext>
            </a:extLst>
          </p:cNvPr>
          <p:cNvSpPr>
            <a:spLocks noGrp="1"/>
          </p:cNvSpPr>
          <p:nvPr>
            <p:ph idx="1"/>
          </p:nvPr>
        </p:nvSpPr>
        <p:spPr>
          <a:xfrm>
            <a:off x="467544" y="1347614"/>
            <a:ext cx="4464496" cy="3384376"/>
          </a:xfrm>
        </p:spPr>
        <p:txBody>
          <a:bodyPr>
            <a:normAutofit fontScale="92500" lnSpcReduction="10000"/>
          </a:bodyPr>
          <a:lstStyle/>
          <a:p>
            <a:pPr marL="0" indent="0">
              <a:buNone/>
            </a:pPr>
            <a:r>
              <a:rPr lang="en-US" dirty="0" err="1"/>
              <a:t>Gamba</a:t>
            </a:r>
            <a:r>
              <a:rPr lang="en-US" dirty="0"/>
              <a:t> is an invasive grass</a:t>
            </a:r>
            <a:br>
              <a:rPr lang="en-US" dirty="0"/>
            </a:br>
            <a:endParaRPr lang="en-US" dirty="0"/>
          </a:p>
          <a:p>
            <a:pPr marL="0" indent="0">
              <a:buNone/>
            </a:pPr>
            <a:r>
              <a:rPr lang="en-US" dirty="0"/>
              <a:t>Mapping </a:t>
            </a:r>
            <a:r>
              <a:rPr lang="en-US" dirty="0" err="1"/>
              <a:t>Gamba</a:t>
            </a:r>
            <a:r>
              <a:rPr lang="en-US" dirty="0"/>
              <a:t> grass is essential for biodiversity and bushfire management</a:t>
            </a:r>
          </a:p>
          <a:p>
            <a:pPr marL="0" indent="0">
              <a:buNone/>
            </a:pPr>
            <a:endParaRPr lang="en-US" dirty="0"/>
          </a:p>
          <a:p>
            <a:pPr marL="0" indent="0">
              <a:buNone/>
            </a:pPr>
            <a:r>
              <a:rPr lang="en-US" dirty="0"/>
              <a:t>Current Challenges: </a:t>
            </a:r>
          </a:p>
          <a:p>
            <a:pPr marL="457200" indent="-457200">
              <a:buFont typeface="+mj-lt"/>
              <a:buAutoNum type="arabicPeriod"/>
            </a:pPr>
            <a:r>
              <a:rPr lang="en-US" dirty="0"/>
              <a:t>lack of ground-truth data (labels)</a:t>
            </a:r>
          </a:p>
          <a:p>
            <a:pPr marL="457200" indent="-457200">
              <a:buFont typeface="+mj-lt"/>
              <a:buAutoNum type="arabicPeriod"/>
            </a:pPr>
            <a:r>
              <a:rPr lang="en-US" dirty="0"/>
              <a:t>large-scale mapping </a:t>
            </a:r>
          </a:p>
          <a:p>
            <a:pPr marL="0" indent="0">
              <a:buNone/>
            </a:pPr>
            <a:endParaRPr lang="en-US" dirty="0"/>
          </a:p>
          <a:p>
            <a:pPr marL="0" indent="0">
              <a:buNone/>
            </a:pPr>
            <a:r>
              <a:rPr lang="en-US" dirty="0"/>
              <a:t>Self-Supervised Remote Sensing? </a:t>
            </a:r>
          </a:p>
          <a:p>
            <a:pPr marL="0" indent="0">
              <a:buNone/>
            </a:pPr>
            <a:endParaRPr lang="en-US" dirty="0"/>
          </a:p>
        </p:txBody>
      </p:sp>
      <p:sp>
        <p:nvSpPr>
          <p:cNvPr id="4" name="Title 3">
            <a:extLst>
              <a:ext uri="{FF2B5EF4-FFF2-40B4-BE49-F238E27FC236}">
                <a16:creationId xmlns:a16="http://schemas.microsoft.com/office/drawing/2014/main" id="{546E7B47-E419-4E66-89CF-9C3E639BBD89}"/>
              </a:ext>
            </a:extLst>
          </p:cNvPr>
          <p:cNvSpPr>
            <a:spLocks noGrp="1"/>
          </p:cNvSpPr>
          <p:nvPr>
            <p:ph type="title"/>
          </p:nvPr>
        </p:nvSpPr>
        <p:spPr>
          <a:xfrm>
            <a:off x="323528" y="805460"/>
            <a:ext cx="4248472" cy="639365"/>
          </a:xfrm>
        </p:spPr>
        <p:txBody>
          <a:bodyPr anchor="t">
            <a:normAutofit fontScale="90000"/>
          </a:bodyPr>
          <a:lstStyle/>
          <a:p>
            <a:r>
              <a:rPr lang="en-AU" dirty="0"/>
              <a:t>Invasive species mapping</a:t>
            </a:r>
          </a:p>
        </p:txBody>
      </p:sp>
    </p:spTree>
    <p:extLst>
      <p:ext uri="{BB962C8B-B14F-4D97-AF65-F5344CB8AC3E}">
        <p14:creationId xmlns:p14="http://schemas.microsoft.com/office/powerpoint/2010/main" val="537453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58E31A56-0044-4A11-BAB1-38780871FE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1708848"/>
            <a:ext cx="2649292" cy="1482466"/>
          </a:xfrm>
          <a:prstGeom prst="rect">
            <a:avLst/>
          </a:prstGeom>
        </p:spPr>
      </p:pic>
      <p:pic>
        <p:nvPicPr>
          <p:cNvPr id="2050" name="Picture 2" descr="10 Bumpy Facts About Cane Toads | Mental Floss">
            <a:extLst>
              <a:ext uri="{FF2B5EF4-FFF2-40B4-BE49-F238E27FC236}">
                <a16:creationId xmlns:a16="http://schemas.microsoft.com/office/drawing/2014/main" id="{6A0CE52E-E59B-4D93-8513-03B6B61DF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2442" y="1887598"/>
            <a:ext cx="1300926" cy="7328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p&#10;&#10;Description automatically generated">
            <a:extLst>
              <a:ext uri="{FF2B5EF4-FFF2-40B4-BE49-F238E27FC236}">
                <a16:creationId xmlns:a16="http://schemas.microsoft.com/office/drawing/2014/main" id="{39EF065B-5B42-4A9A-AFDA-DC5275A79C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7345" y="2728372"/>
            <a:ext cx="1342609" cy="2101931"/>
          </a:xfrm>
          <a:prstGeom prst="rect">
            <a:avLst/>
          </a:prstGeom>
        </p:spPr>
      </p:pic>
      <p:sp>
        <p:nvSpPr>
          <p:cNvPr id="2" name="Title 1">
            <a:extLst>
              <a:ext uri="{FF2B5EF4-FFF2-40B4-BE49-F238E27FC236}">
                <a16:creationId xmlns:a16="http://schemas.microsoft.com/office/drawing/2014/main" id="{BA263355-1808-4F09-82B1-626AF5EB9EB7}"/>
              </a:ext>
            </a:extLst>
          </p:cNvPr>
          <p:cNvSpPr>
            <a:spLocks noGrp="1"/>
          </p:cNvSpPr>
          <p:nvPr>
            <p:ph type="title"/>
          </p:nvPr>
        </p:nvSpPr>
        <p:spPr/>
        <p:txBody>
          <a:bodyPr/>
          <a:lstStyle/>
          <a:p>
            <a:r>
              <a:rPr lang="en-AU" dirty="0"/>
              <a:t>What is a Map?</a:t>
            </a:r>
          </a:p>
        </p:txBody>
      </p:sp>
      <p:sp>
        <p:nvSpPr>
          <p:cNvPr id="3" name="Text Placeholder 2">
            <a:extLst>
              <a:ext uri="{FF2B5EF4-FFF2-40B4-BE49-F238E27FC236}">
                <a16:creationId xmlns:a16="http://schemas.microsoft.com/office/drawing/2014/main" id="{C574E1FB-FDE8-4875-9A79-B94999A6A54E}"/>
              </a:ext>
            </a:extLst>
          </p:cNvPr>
          <p:cNvSpPr>
            <a:spLocks noGrp="1"/>
          </p:cNvSpPr>
          <p:nvPr>
            <p:ph type="body" sz="quarter" idx="10"/>
          </p:nvPr>
        </p:nvSpPr>
        <p:spPr/>
        <p:txBody>
          <a:bodyPr/>
          <a:lstStyle/>
          <a:p>
            <a:r>
              <a:rPr lang="en-AU" dirty="0"/>
              <a:t>Modern maps are navigational and surveying instruments</a:t>
            </a:r>
          </a:p>
        </p:txBody>
      </p:sp>
      <p:sp>
        <p:nvSpPr>
          <p:cNvPr id="12" name="Rectangle: Rounded Corners 11">
            <a:extLst>
              <a:ext uri="{FF2B5EF4-FFF2-40B4-BE49-F238E27FC236}">
                <a16:creationId xmlns:a16="http://schemas.microsoft.com/office/drawing/2014/main" id="{A624CAAA-3FBB-41E4-A039-7786ACBE0661}"/>
              </a:ext>
            </a:extLst>
          </p:cNvPr>
          <p:cNvSpPr/>
          <p:nvPr/>
        </p:nvSpPr>
        <p:spPr>
          <a:xfrm>
            <a:off x="61156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Paper</a:t>
            </a:r>
          </a:p>
        </p:txBody>
      </p:sp>
      <p:sp>
        <p:nvSpPr>
          <p:cNvPr id="13" name="Rectangle: Rounded Corners 12">
            <a:extLst>
              <a:ext uri="{FF2B5EF4-FFF2-40B4-BE49-F238E27FC236}">
                <a16:creationId xmlns:a16="http://schemas.microsoft.com/office/drawing/2014/main" id="{6A007F7D-75B8-4A4A-B9B3-EEACDF883843}"/>
              </a:ext>
            </a:extLst>
          </p:cNvPr>
          <p:cNvSpPr/>
          <p:nvPr/>
        </p:nvSpPr>
        <p:spPr>
          <a:xfrm>
            <a:off x="385192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Electronic</a:t>
            </a:r>
          </a:p>
        </p:txBody>
      </p:sp>
      <p:sp>
        <p:nvSpPr>
          <p:cNvPr id="17" name="Rectangle: Rounded Corners 16">
            <a:extLst>
              <a:ext uri="{FF2B5EF4-FFF2-40B4-BE49-F238E27FC236}">
                <a16:creationId xmlns:a16="http://schemas.microsoft.com/office/drawing/2014/main" id="{6B3649A9-DB55-4F8A-B136-A025D86DA71E}"/>
              </a:ext>
            </a:extLst>
          </p:cNvPr>
          <p:cNvSpPr/>
          <p:nvPr/>
        </p:nvSpPr>
        <p:spPr>
          <a:xfrm>
            <a:off x="6762253" y="1244014"/>
            <a:ext cx="1775504"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modal</a:t>
            </a:r>
          </a:p>
        </p:txBody>
      </p:sp>
      <p:pic>
        <p:nvPicPr>
          <p:cNvPr id="5" name="Picture 4" descr="Map&#10;&#10;Description automatically generated">
            <a:extLst>
              <a:ext uri="{FF2B5EF4-FFF2-40B4-BE49-F238E27FC236}">
                <a16:creationId xmlns:a16="http://schemas.microsoft.com/office/drawing/2014/main" id="{1126B4DB-3D3B-40A5-8459-5966830BC4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063" y="1728450"/>
            <a:ext cx="2351989" cy="1482466"/>
          </a:xfrm>
          <a:prstGeom prst="rect">
            <a:avLst/>
          </a:prstGeom>
        </p:spPr>
      </p:pic>
      <p:sp>
        <p:nvSpPr>
          <p:cNvPr id="22" name="TextBox 21">
            <a:extLst>
              <a:ext uri="{FF2B5EF4-FFF2-40B4-BE49-F238E27FC236}">
                <a16:creationId xmlns:a16="http://schemas.microsoft.com/office/drawing/2014/main" id="{FE1F48CD-0565-40F6-8AA2-C63216B2C7F7}"/>
              </a:ext>
            </a:extLst>
          </p:cNvPr>
          <p:cNvSpPr txBox="1"/>
          <p:nvPr/>
        </p:nvSpPr>
        <p:spPr>
          <a:xfrm>
            <a:off x="684571" y="3576912"/>
            <a:ext cx="1457450" cy="276999"/>
          </a:xfrm>
          <a:prstGeom prst="rect">
            <a:avLst/>
          </a:prstGeom>
          <a:noFill/>
        </p:spPr>
        <p:txBody>
          <a:bodyPr wrap="none" rtlCol="0">
            <a:spAutoFit/>
          </a:bodyPr>
          <a:lstStyle/>
          <a:p>
            <a:r>
              <a:rPr lang="en-AU" sz="1200" dirty="0"/>
              <a:t>Samuel Dunn (1794)</a:t>
            </a:r>
          </a:p>
        </p:txBody>
      </p:sp>
      <p:pic>
        <p:nvPicPr>
          <p:cNvPr id="24" name="Picture 23">
            <a:extLst>
              <a:ext uri="{FF2B5EF4-FFF2-40B4-BE49-F238E27FC236}">
                <a16:creationId xmlns:a16="http://schemas.microsoft.com/office/drawing/2014/main" id="{B34396CB-41EE-48C3-AC07-53AF31D543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6059" y="3867894"/>
            <a:ext cx="2282458" cy="1289589"/>
          </a:xfrm>
          <a:prstGeom prst="rect">
            <a:avLst/>
          </a:prstGeom>
        </p:spPr>
      </p:pic>
      <p:sp>
        <p:nvSpPr>
          <p:cNvPr id="25" name="TextBox 24">
            <a:extLst>
              <a:ext uri="{FF2B5EF4-FFF2-40B4-BE49-F238E27FC236}">
                <a16:creationId xmlns:a16="http://schemas.microsoft.com/office/drawing/2014/main" id="{2376EAB3-C4D2-4832-8ED2-0C0DBF048DEC}"/>
              </a:ext>
            </a:extLst>
          </p:cNvPr>
          <p:cNvSpPr txBox="1"/>
          <p:nvPr/>
        </p:nvSpPr>
        <p:spPr>
          <a:xfrm>
            <a:off x="5751249" y="4681835"/>
            <a:ext cx="1160959" cy="461665"/>
          </a:xfrm>
          <a:prstGeom prst="rect">
            <a:avLst/>
          </a:prstGeom>
          <a:noFill/>
        </p:spPr>
        <p:txBody>
          <a:bodyPr wrap="none" rtlCol="0">
            <a:spAutoFit/>
          </a:bodyPr>
          <a:lstStyle/>
          <a:p>
            <a:r>
              <a:rPr lang="en-AU" sz="1200" dirty="0"/>
              <a:t>Canberra Times</a:t>
            </a:r>
            <a:br>
              <a:rPr lang="en-AU" sz="1200" dirty="0"/>
            </a:br>
            <a:r>
              <a:rPr lang="en-AU" sz="1200" dirty="0"/>
              <a:t> (11/3/21)</a:t>
            </a:r>
          </a:p>
        </p:txBody>
      </p:sp>
      <p:sp>
        <p:nvSpPr>
          <p:cNvPr id="14" name="TextBox 13">
            <a:extLst>
              <a:ext uri="{FF2B5EF4-FFF2-40B4-BE49-F238E27FC236}">
                <a16:creationId xmlns:a16="http://schemas.microsoft.com/office/drawing/2014/main" id="{FD201A30-A62A-4897-B710-7C544A540C7B}"/>
              </a:ext>
            </a:extLst>
          </p:cNvPr>
          <p:cNvSpPr txBox="1"/>
          <p:nvPr/>
        </p:nvSpPr>
        <p:spPr>
          <a:xfrm>
            <a:off x="3059832" y="4824428"/>
            <a:ext cx="1663725" cy="276999"/>
          </a:xfrm>
          <a:prstGeom prst="rect">
            <a:avLst/>
          </a:prstGeom>
          <a:noFill/>
        </p:spPr>
        <p:txBody>
          <a:bodyPr wrap="none" rtlCol="0">
            <a:spAutoFit/>
          </a:bodyPr>
          <a:lstStyle/>
          <a:p>
            <a:r>
              <a:rPr lang="en-AU" sz="1200" dirty="0"/>
              <a:t>The Guardian (25/2/21)</a:t>
            </a:r>
          </a:p>
        </p:txBody>
      </p:sp>
      <p:pic>
        <p:nvPicPr>
          <p:cNvPr id="19" name="Picture 18">
            <a:extLst>
              <a:ext uri="{FF2B5EF4-FFF2-40B4-BE49-F238E27FC236}">
                <a16:creationId xmlns:a16="http://schemas.microsoft.com/office/drawing/2014/main" id="{FB2F1A5D-ED85-49C6-A82A-CE1D271B6BBC}"/>
              </a:ext>
            </a:extLst>
          </p:cNvPr>
          <p:cNvPicPr>
            <a:picLocks noChangeAspect="1"/>
          </p:cNvPicPr>
          <p:nvPr/>
        </p:nvPicPr>
        <p:blipFill>
          <a:blip r:embed="rId7"/>
          <a:stretch>
            <a:fillRect/>
          </a:stretch>
        </p:blipFill>
        <p:spPr>
          <a:xfrm>
            <a:off x="3199675" y="2887619"/>
            <a:ext cx="1220787" cy="1932584"/>
          </a:xfrm>
          <a:prstGeom prst="rect">
            <a:avLst/>
          </a:prstGeom>
        </p:spPr>
      </p:pic>
      <p:sp>
        <p:nvSpPr>
          <p:cNvPr id="26" name="TextBox 25">
            <a:extLst>
              <a:ext uri="{FF2B5EF4-FFF2-40B4-BE49-F238E27FC236}">
                <a16:creationId xmlns:a16="http://schemas.microsoft.com/office/drawing/2014/main" id="{69C91097-E2AB-4F96-B4F6-98DB1C24B34C}"/>
              </a:ext>
            </a:extLst>
          </p:cNvPr>
          <p:cNvSpPr txBox="1"/>
          <p:nvPr/>
        </p:nvSpPr>
        <p:spPr>
          <a:xfrm>
            <a:off x="7884368" y="3210916"/>
            <a:ext cx="902811" cy="461665"/>
          </a:xfrm>
          <a:prstGeom prst="rect">
            <a:avLst/>
          </a:prstGeom>
          <a:noFill/>
        </p:spPr>
        <p:txBody>
          <a:bodyPr wrap="none" rtlCol="0">
            <a:spAutoFit/>
          </a:bodyPr>
          <a:lstStyle/>
          <a:p>
            <a:r>
              <a:rPr lang="en-AU" sz="1200" dirty="0"/>
              <a:t>Geoscience</a:t>
            </a:r>
            <a:br>
              <a:rPr lang="en-AU" sz="1200" dirty="0"/>
            </a:br>
            <a:r>
              <a:rPr lang="en-AU" sz="1200" dirty="0"/>
              <a:t>Australia</a:t>
            </a:r>
          </a:p>
        </p:txBody>
      </p:sp>
      <p:pic>
        <p:nvPicPr>
          <p:cNvPr id="20" name="Picture 19">
            <a:extLst>
              <a:ext uri="{FF2B5EF4-FFF2-40B4-BE49-F238E27FC236}">
                <a16:creationId xmlns:a16="http://schemas.microsoft.com/office/drawing/2014/main" id="{FD0BC753-BDD5-43A1-9357-05801C0AA0F4}"/>
              </a:ext>
            </a:extLst>
          </p:cNvPr>
          <p:cNvPicPr>
            <a:picLocks noChangeAspect="1"/>
          </p:cNvPicPr>
          <p:nvPr/>
        </p:nvPicPr>
        <p:blipFill>
          <a:blip r:embed="rId8"/>
          <a:stretch>
            <a:fillRect/>
          </a:stretch>
        </p:blipFill>
        <p:spPr>
          <a:xfrm>
            <a:off x="7729766" y="1604291"/>
            <a:ext cx="1342609" cy="1220881"/>
          </a:xfrm>
          <a:prstGeom prst="rect">
            <a:avLst/>
          </a:prstGeom>
        </p:spPr>
      </p:pic>
      <p:pic>
        <p:nvPicPr>
          <p:cNvPr id="23" name="Picture 22">
            <a:extLst>
              <a:ext uri="{FF2B5EF4-FFF2-40B4-BE49-F238E27FC236}">
                <a16:creationId xmlns:a16="http://schemas.microsoft.com/office/drawing/2014/main" id="{564C2154-4148-4534-B7C0-162F15244D21}"/>
              </a:ext>
            </a:extLst>
          </p:cNvPr>
          <p:cNvPicPr>
            <a:picLocks noChangeAspect="1"/>
          </p:cNvPicPr>
          <p:nvPr/>
        </p:nvPicPr>
        <p:blipFill>
          <a:blip r:embed="rId9"/>
          <a:stretch>
            <a:fillRect/>
          </a:stretch>
        </p:blipFill>
        <p:spPr>
          <a:xfrm>
            <a:off x="6692442" y="1590308"/>
            <a:ext cx="1309301" cy="239028"/>
          </a:xfrm>
          <a:prstGeom prst="rect">
            <a:avLst/>
          </a:prstGeom>
        </p:spPr>
      </p:pic>
      <p:pic>
        <p:nvPicPr>
          <p:cNvPr id="30" name="Picture 29">
            <a:extLst>
              <a:ext uri="{FF2B5EF4-FFF2-40B4-BE49-F238E27FC236}">
                <a16:creationId xmlns:a16="http://schemas.microsoft.com/office/drawing/2014/main" id="{CCE1A75F-272A-4B99-A4FE-05A5814AC4EA}"/>
              </a:ext>
            </a:extLst>
          </p:cNvPr>
          <p:cNvPicPr>
            <a:picLocks noChangeAspect="1"/>
          </p:cNvPicPr>
          <p:nvPr/>
        </p:nvPicPr>
        <p:blipFill>
          <a:blip r:embed="rId10"/>
          <a:stretch>
            <a:fillRect/>
          </a:stretch>
        </p:blipFill>
        <p:spPr>
          <a:xfrm>
            <a:off x="4723540" y="3191314"/>
            <a:ext cx="1345882" cy="339298"/>
          </a:xfrm>
          <a:prstGeom prst="rect">
            <a:avLst/>
          </a:prstGeom>
        </p:spPr>
      </p:pic>
    </p:spTree>
    <p:extLst>
      <p:ext uri="{BB962C8B-B14F-4D97-AF65-F5344CB8AC3E}">
        <p14:creationId xmlns:p14="http://schemas.microsoft.com/office/powerpoint/2010/main" val="2624467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4041D17-F655-114B-875B-AFFF1939F34B}"/>
              </a:ext>
            </a:extLst>
          </p:cNvPr>
          <p:cNvSpPr>
            <a:spLocks noGrp="1"/>
          </p:cNvSpPr>
          <p:nvPr>
            <p:ph idx="1"/>
          </p:nvPr>
        </p:nvSpPr>
        <p:spPr>
          <a:xfrm>
            <a:off x="251521" y="1550788"/>
            <a:ext cx="5288319" cy="3181202"/>
          </a:xfrm>
        </p:spPr>
        <p:txBody>
          <a:bodyPr>
            <a:normAutofit fontScale="92500"/>
          </a:bodyPr>
          <a:lstStyle/>
          <a:p>
            <a:r>
              <a:rPr lang="en-US" dirty="0"/>
              <a:t>Global simulation models</a:t>
            </a:r>
          </a:p>
          <a:p>
            <a:r>
              <a:rPr lang="en-US" dirty="0"/>
              <a:t>Observations from heterogenous systems</a:t>
            </a:r>
          </a:p>
          <a:p>
            <a:pPr lvl="1"/>
            <a:r>
              <a:rPr lang="en-US" dirty="0"/>
              <a:t>Ocean, atmosphere, sea ice</a:t>
            </a:r>
          </a:p>
          <a:p>
            <a:pPr lvl="1"/>
            <a:r>
              <a:rPr lang="en-US" dirty="0"/>
              <a:t>Different time and space resolutions</a:t>
            </a:r>
          </a:p>
          <a:p>
            <a:r>
              <a:rPr lang="en-US" dirty="0"/>
              <a:t>Uncertainty propagation</a:t>
            </a:r>
          </a:p>
          <a:p>
            <a:r>
              <a:rPr lang="en-US" dirty="0"/>
              <a:t>Understanding climate variability, prediction and characterization</a:t>
            </a:r>
          </a:p>
          <a:p>
            <a:pPr lvl="1"/>
            <a:r>
              <a:rPr lang="en-US" dirty="0"/>
              <a:t>E.g. climate response to human action</a:t>
            </a:r>
          </a:p>
          <a:p>
            <a:r>
              <a:rPr lang="en-US" dirty="0"/>
              <a:t>Large scale latent state space models</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37589C87-AE75-4471-A1E6-8AFCEDA5C8BB}"/>
              </a:ext>
            </a:extLst>
          </p:cNvPr>
          <p:cNvSpPr>
            <a:spLocks noGrp="1"/>
          </p:cNvSpPr>
          <p:nvPr>
            <p:ph type="title"/>
          </p:nvPr>
        </p:nvSpPr>
        <p:spPr/>
        <p:txBody>
          <a:bodyPr>
            <a:normAutofit/>
          </a:bodyPr>
          <a:lstStyle/>
          <a:p>
            <a:r>
              <a:rPr lang="en-AU" dirty="0"/>
              <a:t>Climate Modelling</a:t>
            </a:r>
          </a:p>
        </p:txBody>
      </p:sp>
      <p:pic>
        <p:nvPicPr>
          <p:cNvPr id="15" name="Picture 14" descr="Climate model - Wikipedia">
            <a:extLst>
              <a:ext uri="{FF2B5EF4-FFF2-40B4-BE49-F238E27FC236}">
                <a16:creationId xmlns:a16="http://schemas.microsoft.com/office/drawing/2014/main" id="{99E36846-4104-1E44-A88A-4D71CDC68F82}"/>
              </a:ext>
            </a:extLst>
          </p:cNvPr>
          <p:cNvPicPr>
            <a:picLocks noChangeAspect="1"/>
          </p:cNvPicPr>
          <p:nvPr/>
        </p:nvPicPr>
        <p:blipFill>
          <a:blip r:embed="rId3">
            <a:alphaModFix/>
            <a:extLst>
              <a:ext uri="{837473B0-CC2E-450A-ABE3-18F120FF3D39}">
                <a1611:picAttrSrcUrl xmlns:a1611="http://schemas.microsoft.com/office/drawing/2016/11/main" r:id="rId4"/>
              </a:ext>
            </a:extLst>
          </a:blip>
          <a:stretch>
            <a:fillRect/>
          </a:stretch>
        </p:blipFill>
        <p:spPr>
          <a:xfrm>
            <a:off x="5657797" y="372859"/>
            <a:ext cx="3248374" cy="2143927"/>
          </a:xfrm>
          <a:prstGeom prst="rect">
            <a:avLst/>
          </a:prstGeom>
        </p:spPr>
      </p:pic>
      <p:pic>
        <p:nvPicPr>
          <p:cNvPr id="16" name="Picture 15" descr="Global warming - Wikipedia">
            <a:extLst>
              <a:ext uri="{FF2B5EF4-FFF2-40B4-BE49-F238E27FC236}">
                <a16:creationId xmlns:a16="http://schemas.microsoft.com/office/drawing/2014/main" id="{F1BCD49D-13F6-6B44-AFB7-7FAEB6E4894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516216" y="2896718"/>
            <a:ext cx="2160240" cy="1804757"/>
          </a:xfrm>
          <a:prstGeom prst="rect">
            <a:avLst/>
          </a:prstGeom>
        </p:spPr>
      </p:pic>
      <p:grpSp>
        <p:nvGrpSpPr>
          <p:cNvPr id="17" name="Group 16">
            <a:extLst>
              <a:ext uri="{FF2B5EF4-FFF2-40B4-BE49-F238E27FC236}">
                <a16:creationId xmlns:a16="http://schemas.microsoft.com/office/drawing/2014/main" id="{86D48C69-CA66-3F45-B59A-E8381659838C}"/>
              </a:ext>
            </a:extLst>
          </p:cNvPr>
          <p:cNvGrpSpPr>
            <a:grpSpLocks/>
          </p:cNvGrpSpPr>
          <p:nvPr/>
        </p:nvGrpSpPr>
        <p:grpSpPr bwMode="auto">
          <a:xfrm>
            <a:off x="1259632" y="183543"/>
            <a:ext cx="504056" cy="455933"/>
            <a:chOff x="0" y="0"/>
            <a:chExt cx="1602" cy="1602"/>
          </a:xfrm>
        </p:grpSpPr>
        <p:sp>
          <p:nvSpPr>
            <p:cNvPr id="18" name="Freeform 17">
              <a:extLst>
                <a:ext uri="{FF2B5EF4-FFF2-40B4-BE49-F238E27FC236}">
                  <a16:creationId xmlns:a16="http://schemas.microsoft.com/office/drawing/2014/main" id="{C75DE5D7-7A54-D242-92FA-5253473FDBAF}"/>
                </a:ext>
              </a:extLst>
            </p:cNvPr>
            <p:cNvSpPr>
              <a:spLocks/>
            </p:cNvSpPr>
            <p:nvPr/>
          </p:nvSpPr>
          <p:spPr bwMode="auto">
            <a:xfrm>
              <a:off x="0" y="0"/>
              <a:ext cx="1602" cy="1602"/>
            </a:xfrm>
            <a:custGeom>
              <a:avLst/>
              <a:gdLst>
                <a:gd name="T0" fmla="*/ 723 w 1602"/>
                <a:gd name="T1" fmla="*/ 3 h 1602"/>
                <a:gd name="T2" fmla="*/ 576 w 1602"/>
                <a:gd name="T3" fmla="*/ 31 h 1602"/>
                <a:gd name="T4" fmla="*/ 439 w 1602"/>
                <a:gd name="T5" fmla="*/ 86 h 1602"/>
                <a:gd name="T6" fmla="*/ 316 w 1602"/>
                <a:gd name="T7" fmla="*/ 163 h 1602"/>
                <a:gd name="T8" fmla="*/ 209 w 1602"/>
                <a:gd name="T9" fmla="*/ 260 h 1602"/>
                <a:gd name="T10" fmla="*/ 121 w 1602"/>
                <a:gd name="T11" fmla="*/ 375 h 1602"/>
                <a:gd name="T12" fmla="*/ 55 w 1602"/>
                <a:gd name="T13" fmla="*/ 506 h 1602"/>
                <a:gd name="T14" fmla="*/ 14 w 1602"/>
                <a:gd name="T15" fmla="*/ 648 h 1602"/>
                <a:gd name="T16" fmla="*/ 0 w 1602"/>
                <a:gd name="T17" fmla="*/ 800 h 1602"/>
                <a:gd name="T18" fmla="*/ 14 w 1602"/>
                <a:gd name="T19" fmla="*/ 953 h 1602"/>
                <a:gd name="T20" fmla="*/ 55 w 1602"/>
                <a:gd name="T21" fmla="*/ 1095 h 1602"/>
                <a:gd name="T22" fmla="*/ 121 w 1602"/>
                <a:gd name="T23" fmla="*/ 1225 h 1602"/>
                <a:gd name="T24" fmla="*/ 209 w 1602"/>
                <a:gd name="T25" fmla="*/ 1341 h 1602"/>
                <a:gd name="T26" fmla="*/ 316 w 1602"/>
                <a:gd name="T27" fmla="*/ 1438 h 1602"/>
                <a:gd name="T28" fmla="*/ 439 w 1602"/>
                <a:gd name="T29" fmla="*/ 1515 h 1602"/>
                <a:gd name="T30" fmla="*/ 576 w 1602"/>
                <a:gd name="T31" fmla="*/ 1569 h 1602"/>
                <a:gd name="T32" fmla="*/ 723 w 1602"/>
                <a:gd name="T33" fmla="*/ 1598 h 1602"/>
                <a:gd name="T34" fmla="*/ 878 w 1602"/>
                <a:gd name="T35" fmla="*/ 1598 h 1602"/>
                <a:gd name="T36" fmla="*/ 1025 w 1602"/>
                <a:gd name="T37" fmla="*/ 1569 h 1602"/>
                <a:gd name="T38" fmla="*/ 1162 w 1602"/>
                <a:gd name="T39" fmla="*/ 1515 h 1602"/>
                <a:gd name="T40" fmla="*/ 1285 w 1602"/>
                <a:gd name="T41" fmla="*/ 1438 h 1602"/>
                <a:gd name="T42" fmla="*/ 1392 w 1602"/>
                <a:gd name="T43" fmla="*/ 1341 h 1602"/>
                <a:gd name="T44" fmla="*/ 1479 w 1602"/>
                <a:gd name="T45" fmla="*/ 1225 h 1602"/>
                <a:gd name="T46" fmla="*/ 1545 w 1602"/>
                <a:gd name="T47" fmla="*/ 1095 h 1602"/>
                <a:gd name="T48" fmla="*/ 1587 w 1602"/>
                <a:gd name="T49" fmla="*/ 953 h 1602"/>
                <a:gd name="T50" fmla="*/ 1601 w 1602"/>
                <a:gd name="T51" fmla="*/ 800 h 1602"/>
                <a:gd name="T52" fmla="*/ 1587 w 1602"/>
                <a:gd name="T53" fmla="*/ 648 h 1602"/>
                <a:gd name="T54" fmla="*/ 1545 w 1602"/>
                <a:gd name="T55" fmla="*/ 506 h 1602"/>
                <a:gd name="T56" fmla="*/ 1479 w 1602"/>
                <a:gd name="T57" fmla="*/ 375 h 1602"/>
                <a:gd name="T58" fmla="*/ 1392 w 1602"/>
                <a:gd name="T59" fmla="*/ 260 h 1602"/>
                <a:gd name="T60" fmla="*/ 1285 w 1602"/>
                <a:gd name="T61" fmla="*/ 163 h 1602"/>
                <a:gd name="T62" fmla="*/ 1162 w 1602"/>
                <a:gd name="T63" fmla="*/ 86 h 1602"/>
                <a:gd name="T64" fmla="*/ 1025 w 1602"/>
                <a:gd name="T65" fmla="*/ 31 h 1602"/>
                <a:gd name="T66" fmla="*/ 878 w 1602"/>
                <a:gd name="T67" fmla="*/ 3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2" h="1602">
                  <a:moveTo>
                    <a:pt x="800" y="0"/>
                  </a:moveTo>
                  <a:lnTo>
                    <a:pt x="723" y="3"/>
                  </a:lnTo>
                  <a:lnTo>
                    <a:pt x="648" y="14"/>
                  </a:lnTo>
                  <a:lnTo>
                    <a:pt x="576" y="31"/>
                  </a:lnTo>
                  <a:lnTo>
                    <a:pt x="506" y="55"/>
                  </a:lnTo>
                  <a:lnTo>
                    <a:pt x="439" y="86"/>
                  </a:lnTo>
                  <a:lnTo>
                    <a:pt x="375" y="121"/>
                  </a:lnTo>
                  <a:lnTo>
                    <a:pt x="316" y="163"/>
                  </a:lnTo>
                  <a:lnTo>
                    <a:pt x="260" y="209"/>
                  </a:lnTo>
                  <a:lnTo>
                    <a:pt x="209" y="260"/>
                  </a:lnTo>
                  <a:lnTo>
                    <a:pt x="163" y="316"/>
                  </a:lnTo>
                  <a:lnTo>
                    <a:pt x="121" y="375"/>
                  </a:lnTo>
                  <a:lnTo>
                    <a:pt x="86" y="439"/>
                  </a:lnTo>
                  <a:lnTo>
                    <a:pt x="55" y="506"/>
                  </a:lnTo>
                  <a:lnTo>
                    <a:pt x="31" y="576"/>
                  </a:lnTo>
                  <a:lnTo>
                    <a:pt x="14" y="648"/>
                  </a:lnTo>
                  <a:lnTo>
                    <a:pt x="3" y="723"/>
                  </a:lnTo>
                  <a:lnTo>
                    <a:pt x="0" y="800"/>
                  </a:lnTo>
                  <a:lnTo>
                    <a:pt x="3" y="878"/>
                  </a:lnTo>
                  <a:lnTo>
                    <a:pt x="14" y="953"/>
                  </a:lnTo>
                  <a:lnTo>
                    <a:pt x="31" y="1025"/>
                  </a:lnTo>
                  <a:lnTo>
                    <a:pt x="55" y="1095"/>
                  </a:lnTo>
                  <a:lnTo>
                    <a:pt x="86" y="1162"/>
                  </a:lnTo>
                  <a:lnTo>
                    <a:pt x="121" y="1225"/>
                  </a:lnTo>
                  <a:lnTo>
                    <a:pt x="163" y="1285"/>
                  </a:lnTo>
                  <a:lnTo>
                    <a:pt x="209" y="1341"/>
                  </a:lnTo>
                  <a:lnTo>
                    <a:pt x="260" y="1392"/>
                  </a:lnTo>
                  <a:lnTo>
                    <a:pt x="316" y="1438"/>
                  </a:lnTo>
                  <a:lnTo>
                    <a:pt x="375" y="1479"/>
                  </a:lnTo>
                  <a:lnTo>
                    <a:pt x="439" y="1515"/>
                  </a:lnTo>
                  <a:lnTo>
                    <a:pt x="506" y="1545"/>
                  </a:lnTo>
                  <a:lnTo>
                    <a:pt x="576" y="1569"/>
                  </a:lnTo>
                  <a:lnTo>
                    <a:pt x="648" y="1587"/>
                  </a:lnTo>
                  <a:lnTo>
                    <a:pt x="723" y="1598"/>
                  </a:lnTo>
                  <a:lnTo>
                    <a:pt x="800" y="1601"/>
                  </a:lnTo>
                  <a:lnTo>
                    <a:pt x="878" y="1598"/>
                  </a:lnTo>
                  <a:lnTo>
                    <a:pt x="953" y="1587"/>
                  </a:lnTo>
                  <a:lnTo>
                    <a:pt x="1025" y="1569"/>
                  </a:lnTo>
                  <a:lnTo>
                    <a:pt x="1095" y="1545"/>
                  </a:lnTo>
                  <a:lnTo>
                    <a:pt x="1162" y="1515"/>
                  </a:lnTo>
                  <a:lnTo>
                    <a:pt x="1225" y="1479"/>
                  </a:lnTo>
                  <a:lnTo>
                    <a:pt x="1285" y="1438"/>
                  </a:lnTo>
                  <a:lnTo>
                    <a:pt x="1341" y="1392"/>
                  </a:lnTo>
                  <a:lnTo>
                    <a:pt x="1392" y="1341"/>
                  </a:lnTo>
                  <a:lnTo>
                    <a:pt x="1438" y="1285"/>
                  </a:lnTo>
                  <a:lnTo>
                    <a:pt x="1479" y="1225"/>
                  </a:lnTo>
                  <a:lnTo>
                    <a:pt x="1515" y="1162"/>
                  </a:lnTo>
                  <a:lnTo>
                    <a:pt x="1545" y="1095"/>
                  </a:lnTo>
                  <a:lnTo>
                    <a:pt x="1569" y="1025"/>
                  </a:lnTo>
                  <a:lnTo>
                    <a:pt x="1587" y="953"/>
                  </a:lnTo>
                  <a:lnTo>
                    <a:pt x="1598" y="878"/>
                  </a:lnTo>
                  <a:lnTo>
                    <a:pt x="1601" y="800"/>
                  </a:lnTo>
                  <a:lnTo>
                    <a:pt x="1598" y="723"/>
                  </a:lnTo>
                  <a:lnTo>
                    <a:pt x="1587" y="648"/>
                  </a:lnTo>
                  <a:lnTo>
                    <a:pt x="1569" y="576"/>
                  </a:lnTo>
                  <a:lnTo>
                    <a:pt x="1545" y="506"/>
                  </a:lnTo>
                  <a:lnTo>
                    <a:pt x="1515" y="439"/>
                  </a:lnTo>
                  <a:lnTo>
                    <a:pt x="1479" y="375"/>
                  </a:lnTo>
                  <a:lnTo>
                    <a:pt x="1438" y="316"/>
                  </a:lnTo>
                  <a:lnTo>
                    <a:pt x="1392" y="260"/>
                  </a:lnTo>
                  <a:lnTo>
                    <a:pt x="1341" y="209"/>
                  </a:lnTo>
                  <a:lnTo>
                    <a:pt x="1285" y="163"/>
                  </a:lnTo>
                  <a:lnTo>
                    <a:pt x="1225" y="121"/>
                  </a:lnTo>
                  <a:lnTo>
                    <a:pt x="1162" y="86"/>
                  </a:lnTo>
                  <a:lnTo>
                    <a:pt x="1095" y="55"/>
                  </a:lnTo>
                  <a:lnTo>
                    <a:pt x="1025" y="31"/>
                  </a:lnTo>
                  <a:lnTo>
                    <a:pt x="953" y="14"/>
                  </a:lnTo>
                  <a:lnTo>
                    <a:pt x="878" y="3"/>
                  </a:lnTo>
                  <a:lnTo>
                    <a:pt x="8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GB"/>
            </a:p>
          </p:txBody>
        </p:sp>
        <p:grpSp>
          <p:nvGrpSpPr>
            <p:cNvPr id="19" name="Group 18">
              <a:extLst>
                <a:ext uri="{FF2B5EF4-FFF2-40B4-BE49-F238E27FC236}">
                  <a16:creationId xmlns:a16="http://schemas.microsoft.com/office/drawing/2014/main" id="{01E66D34-E596-EC4B-853F-0B351474D445}"/>
                </a:ext>
              </a:extLst>
            </p:cNvPr>
            <p:cNvGrpSpPr>
              <a:grpSpLocks/>
            </p:cNvGrpSpPr>
            <p:nvPr/>
          </p:nvGrpSpPr>
          <p:grpSpPr bwMode="auto">
            <a:xfrm>
              <a:off x="39" y="314"/>
              <a:ext cx="1408" cy="1007"/>
              <a:chOff x="39" y="314"/>
              <a:chExt cx="1408" cy="1007"/>
            </a:xfrm>
          </p:grpSpPr>
          <p:sp>
            <p:nvSpPr>
              <p:cNvPr id="20" name="Freeform 19">
                <a:extLst>
                  <a:ext uri="{FF2B5EF4-FFF2-40B4-BE49-F238E27FC236}">
                    <a16:creationId xmlns:a16="http://schemas.microsoft.com/office/drawing/2014/main" id="{F255CCFE-0ED0-AC42-A508-4EFFAC31185F}"/>
                  </a:ext>
                </a:extLst>
              </p:cNvPr>
              <p:cNvSpPr>
                <a:spLocks/>
              </p:cNvSpPr>
              <p:nvPr/>
            </p:nvSpPr>
            <p:spPr bwMode="auto">
              <a:xfrm>
                <a:off x="39" y="314"/>
                <a:ext cx="1408" cy="1007"/>
              </a:xfrm>
              <a:custGeom>
                <a:avLst/>
                <a:gdLst>
                  <a:gd name="T0" fmla="*/ 704 w 1408"/>
                  <a:gd name="T1" fmla="*/ 250 h 1007"/>
                  <a:gd name="T2" fmla="*/ 621 w 1408"/>
                  <a:gd name="T3" fmla="*/ 85 h 1007"/>
                  <a:gd name="T4" fmla="*/ 528 w 1408"/>
                  <a:gd name="T5" fmla="*/ 20 h 1007"/>
                  <a:gd name="T6" fmla="*/ 349 w 1408"/>
                  <a:gd name="T7" fmla="*/ 8 h 1007"/>
                  <a:gd name="T8" fmla="*/ 213 w 1408"/>
                  <a:gd name="T9" fmla="*/ 96 h 1007"/>
                  <a:gd name="T10" fmla="*/ 162 w 1408"/>
                  <a:gd name="T11" fmla="*/ 197 h 1007"/>
                  <a:gd name="T12" fmla="*/ 161 w 1408"/>
                  <a:gd name="T13" fmla="*/ 226 h 1007"/>
                  <a:gd name="T14" fmla="*/ 182 w 1408"/>
                  <a:gd name="T15" fmla="*/ 256 h 1007"/>
                  <a:gd name="T16" fmla="*/ 286 w 1408"/>
                  <a:gd name="T17" fmla="*/ 188 h 1007"/>
                  <a:gd name="T18" fmla="*/ 250 w 1408"/>
                  <a:gd name="T19" fmla="*/ 142 h 1007"/>
                  <a:gd name="T20" fmla="*/ 231 w 1408"/>
                  <a:gd name="T21" fmla="*/ 129 h 1007"/>
                  <a:gd name="T22" fmla="*/ 252 w 1408"/>
                  <a:gd name="T23" fmla="*/ 102 h 1007"/>
                  <a:gd name="T24" fmla="*/ 282 w 1408"/>
                  <a:gd name="T25" fmla="*/ 75 h 1007"/>
                  <a:gd name="T26" fmla="*/ 321 w 1408"/>
                  <a:gd name="T27" fmla="*/ 53 h 1007"/>
                  <a:gd name="T28" fmla="*/ 365 w 1408"/>
                  <a:gd name="T29" fmla="*/ 39 h 1007"/>
                  <a:gd name="T30" fmla="*/ 408 w 1408"/>
                  <a:gd name="T31" fmla="*/ 34 h 1007"/>
                  <a:gd name="T32" fmla="*/ 459 w 1408"/>
                  <a:gd name="T33" fmla="*/ 38 h 1007"/>
                  <a:gd name="T34" fmla="*/ 514 w 1408"/>
                  <a:gd name="T35" fmla="*/ 61 h 1007"/>
                  <a:gd name="T36" fmla="*/ 560 w 1408"/>
                  <a:gd name="T37" fmla="*/ 99 h 1007"/>
                  <a:gd name="T38" fmla="*/ 588 w 1408"/>
                  <a:gd name="T39" fmla="*/ 146 h 1007"/>
                  <a:gd name="T40" fmla="*/ 610 w 1408"/>
                  <a:gd name="T41" fmla="*/ 239 h 1007"/>
                  <a:gd name="T42" fmla="*/ 610 w 1408"/>
                  <a:gd name="T43" fmla="*/ 337 h 1007"/>
                  <a:gd name="T44" fmla="*/ 596 w 1408"/>
                  <a:gd name="T45" fmla="*/ 430 h 1007"/>
                  <a:gd name="T46" fmla="*/ 578 w 1408"/>
                  <a:gd name="T47" fmla="*/ 509 h 1007"/>
                  <a:gd name="T48" fmla="*/ 552 w 1408"/>
                  <a:gd name="T49" fmla="*/ 569 h 1007"/>
                  <a:gd name="T50" fmla="*/ 491 w 1408"/>
                  <a:gd name="T51" fmla="*/ 787 h 1007"/>
                  <a:gd name="T52" fmla="*/ 350 w 1408"/>
                  <a:gd name="T53" fmla="*/ 945 h 1007"/>
                  <a:gd name="T54" fmla="*/ 279 w 1408"/>
                  <a:gd name="T55" fmla="*/ 966 h 1007"/>
                  <a:gd name="T56" fmla="*/ 156 w 1408"/>
                  <a:gd name="T57" fmla="*/ 935 h 1007"/>
                  <a:gd name="T58" fmla="*/ 110 w 1408"/>
                  <a:gd name="T59" fmla="*/ 783 h 1007"/>
                  <a:gd name="T60" fmla="*/ 154 w 1408"/>
                  <a:gd name="T61" fmla="*/ 594 h 1007"/>
                  <a:gd name="T62" fmla="*/ 279 w 1408"/>
                  <a:gd name="T63" fmla="*/ 420 h 1007"/>
                  <a:gd name="T64" fmla="*/ 468 w 1408"/>
                  <a:gd name="T65" fmla="*/ 395 h 1007"/>
                  <a:gd name="T66" fmla="*/ 547 w 1408"/>
                  <a:gd name="T67" fmla="*/ 507 h 1007"/>
                  <a:gd name="T68" fmla="*/ 544 w 1408"/>
                  <a:gd name="T69" fmla="*/ 428 h 1007"/>
                  <a:gd name="T70" fmla="*/ 475 w 1408"/>
                  <a:gd name="T71" fmla="*/ 369 h 1007"/>
                  <a:gd name="T72" fmla="*/ 313 w 1408"/>
                  <a:gd name="T73" fmla="*/ 363 h 1007"/>
                  <a:gd name="T74" fmla="*/ 162 w 1408"/>
                  <a:gd name="T75" fmla="*/ 442 h 1007"/>
                  <a:gd name="T76" fmla="*/ 48 w 1408"/>
                  <a:gd name="T77" fmla="*/ 576 h 1007"/>
                  <a:gd name="T78" fmla="*/ 0 w 1408"/>
                  <a:gd name="T79" fmla="*/ 733 h 1007"/>
                  <a:gd name="T80" fmla="*/ 82 w 1408"/>
                  <a:gd name="T81" fmla="*/ 911 h 1007"/>
                  <a:gd name="T82" fmla="*/ 171 w 1408"/>
                  <a:gd name="T83" fmla="*/ 997 h 1007"/>
                  <a:gd name="T84" fmla="*/ 392 w 1408"/>
                  <a:gd name="T85" fmla="*/ 973 h 1007"/>
                  <a:gd name="T86" fmla="*/ 506 w 1408"/>
                  <a:gd name="T87" fmla="*/ 888 h 1007"/>
                  <a:gd name="T88" fmla="*/ 631 w 1408"/>
                  <a:gd name="T89" fmla="*/ 698 h 1007"/>
                  <a:gd name="T90" fmla="*/ 694 w 1408"/>
                  <a:gd name="T91" fmla="*/ 509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8" h="1007">
                    <a:moveTo>
                      <a:pt x="714" y="384"/>
                    </a:moveTo>
                    <a:lnTo>
                      <a:pt x="714" y="316"/>
                    </a:lnTo>
                    <a:lnTo>
                      <a:pt x="704" y="250"/>
                    </a:lnTo>
                    <a:lnTo>
                      <a:pt x="683" y="180"/>
                    </a:lnTo>
                    <a:lnTo>
                      <a:pt x="658" y="130"/>
                    </a:lnTo>
                    <a:lnTo>
                      <a:pt x="621" y="85"/>
                    </a:lnTo>
                    <a:lnTo>
                      <a:pt x="577" y="47"/>
                    </a:lnTo>
                    <a:lnTo>
                      <a:pt x="554" y="34"/>
                    </a:lnTo>
                    <a:lnTo>
                      <a:pt x="528" y="20"/>
                    </a:lnTo>
                    <a:lnTo>
                      <a:pt x="470" y="4"/>
                    </a:lnTo>
                    <a:lnTo>
                      <a:pt x="409" y="0"/>
                    </a:lnTo>
                    <a:lnTo>
                      <a:pt x="349" y="8"/>
                    </a:lnTo>
                    <a:lnTo>
                      <a:pt x="292" y="30"/>
                    </a:lnTo>
                    <a:lnTo>
                      <a:pt x="250" y="59"/>
                    </a:lnTo>
                    <a:lnTo>
                      <a:pt x="213" y="96"/>
                    </a:lnTo>
                    <a:lnTo>
                      <a:pt x="184" y="140"/>
                    </a:lnTo>
                    <a:lnTo>
                      <a:pt x="165" y="188"/>
                    </a:lnTo>
                    <a:lnTo>
                      <a:pt x="162" y="197"/>
                    </a:lnTo>
                    <a:lnTo>
                      <a:pt x="160" y="207"/>
                    </a:lnTo>
                    <a:lnTo>
                      <a:pt x="160" y="217"/>
                    </a:lnTo>
                    <a:lnTo>
                      <a:pt x="161" y="226"/>
                    </a:lnTo>
                    <a:lnTo>
                      <a:pt x="164" y="238"/>
                    </a:lnTo>
                    <a:lnTo>
                      <a:pt x="171" y="251"/>
                    </a:lnTo>
                    <a:lnTo>
                      <a:pt x="182" y="256"/>
                    </a:lnTo>
                    <a:lnTo>
                      <a:pt x="233" y="259"/>
                    </a:lnTo>
                    <a:lnTo>
                      <a:pt x="272" y="230"/>
                    </a:lnTo>
                    <a:lnTo>
                      <a:pt x="286" y="188"/>
                    </a:lnTo>
                    <a:lnTo>
                      <a:pt x="260" y="148"/>
                    </a:lnTo>
                    <a:lnTo>
                      <a:pt x="250" y="142"/>
                    </a:lnTo>
                    <a:lnTo>
                      <a:pt x="250" y="142"/>
                    </a:lnTo>
                    <a:lnTo>
                      <a:pt x="236" y="142"/>
                    </a:lnTo>
                    <a:lnTo>
                      <a:pt x="225" y="138"/>
                    </a:lnTo>
                    <a:lnTo>
                      <a:pt x="231" y="129"/>
                    </a:lnTo>
                    <a:lnTo>
                      <a:pt x="238" y="120"/>
                    </a:lnTo>
                    <a:lnTo>
                      <a:pt x="244" y="111"/>
                    </a:lnTo>
                    <a:lnTo>
                      <a:pt x="252" y="102"/>
                    </a:lnTo>
                    <a:lnTo>
                      <a:pt x="261" y="93"/>
                    </a:lnTo>
                    <a:lnTo>
                      <a:pt x="271" y="84"/>
                    </a:lnTo>
                    <a:lnTo>
                      <a:pt x="282" y="75"/>
                    </a:lnTo>
                    <a:lnTo>
                      <a:pt x="293" y="68"/>
                    </a:lnTo>
                    <a:lnTo>
                      <a:pt x="307" y="60"/>
                    </a:lnTo>
                    <a:lnTo>
                      <a:pt x="321" y="53"/>
                    </a:lnTo>
                    <a:lnTo>
                      <a:pt x="336" y="47"/>
                    </a:lnTo>
                    <a:lnTo>
                      <a:pt x="351" y="42"/>
                    </a:lnTo>
                    <a:lnTo>
                      <a:pt x="365" y="39"/>
                    </a:lnTo>
                    <a:lnTo>
                      <a:pt x="379" y="36"/>
                    </a:lnTo>
                    <a:lnTo>
                      <a:pt x="393" y="35"/>
                    </a:lnTo>
                    <a:lnTo>
                      <a:pt x="408" y="34"/>
                    </a:lnTo>
                    <a:lnTo>
                      <a:pt x="425" y="34"/>
                    </a:lnTo>
                    <a:lnTo>
                      <a:pt x="442" y="35"/>
                    </a:lnTo>
                    <a:lnTo>
                      <a:pt x="459" y="38"/>
                    </a:lnTo>
                    <a:lnTo>
                      <a:pt x="476" y="42"/>
                    </a:lnTo>
                    <a:lnTo>
                      <a:pt x="495" y="51"/>
                    </a:lnTo>
                    <a:lnTo>
                      <a:pt x="514" y="61"/>
                    </a:lnTo>
                    <a:lnTo>
                      <a:pt x="532" y="73"/>
                    </a:lnTo>
                    <a:lnTo>
                      <a:pt x="548" y="86"/>
                    </a:lnTo>
                    <a:lnTo>
                      <a:pt x="560" y="99"/>
                    </a:lnTo>
                    <a:lnTo>
                      <a:pt x="571" y="114"/>
                    </a:lnTo>
                    <a:lnTo>
                      <a:pt x="581" y="129"/>
                    </a:lnTo>
                    <a:lnTo>
                      <a:pt x="588" y="146"/>
                    </a:lnTo>
                    <a:lnTo>
                      <a:pt x="597" y="176"/>
                    </a:lnTo>
                    <a:lnTo>
                      <a:pt x="605" y="208"/>
                    </a:lnTo>
                    <a:lnTo>
                      <a:pt x="610" y="239"/>
                    </a:lnTo>
                    <a:lnTo>
                      <a:pt x="613" y="271"/>
                    </a:lnTo>
                    <a:lnTo>
                      <a:pt x="613" y="304"/>
                    </a:lnTo>
                    <a:lnTo>
                      <a:pt x="610" y="337"/>
                    </a:lnTo>
                    <a:lnTo>
                      <a:pt x="606" y="370"/>
                    </a:lnTo>
                    <a:lnTo>
                      <a:pt x="601" y="403"/>
                    </a:lnTo>
                    <a:lnTo>
                      <a:pt x="596" y="430"/>
                    </a:lnTo>
                    <a:lnTo>
                      <a:pt x="590" y="456"/>
                    </a:lnTo>
                    <a:lnTo>
                      <a:pt x="584" y="483"/>
                    </a:lnTo>
                    <a:lnTo>
                      <a:pt x="578" y="509"/>
                    </a:lnTo>
                    <a:lnTo>
                      <a:pt x="563" y="467"/>
                    </a:lnTo>
                    <a:lnTo>
                      <a:pt x="552" y="444"/>
                    </a:lnTo>
                    <a:lnTo>
                      <a:pt x="552" y="569"/>
                    </a:lnTo>
                    <a:lnTo>
                      <a:pt x="543" y="640"/>
                    </a:lnTo>
                    <a:lnTo>
                      <a:pt x="523" y="715"/>
                    </a:lnTo>
                    <a:lnTo>
                      <a:pt x="491" y="787"/>
                    </a:lnTo>
                    <a:lnTo>
                      <a:pt x="451" y="853"/>
                    </a:lnTo>
                    <a:lnTo>
                      <a:pt x="404" y="907"/>
                    </a:lnTo>
                    <a:lnTo>
                      <a:pt x="350" y="945"/>
                    </a:lnTo>
                    <a:lnTo>
                      <a:pt x="327" y="955"/>
                    </a:lnTo>
                    <a:lnTo>
                      <a:pt x="304" y="962"/>
                    </a:lnTo>
                    <a:lnTo>
                      <a:pt x="279" y="966"/>
                    </a:lnTo>
                    <a:lnTo>
                      <a:pt x="254" y="968"/>
                    </a:lnTo>
                    <a:lnTo>
                      <a:pt x="202" y="960"/>
                    </a:lnTo>
                    <a:lnTo>
                      <a:pt x="156" y="935"/>
                    </a:lnTo>
                    <a:lnTo>
                      <a:pt x="123" y="895"/>
                    </a:lnTo>
                    <a:lnTo>
                      <a:pt x="108" y="844"/>
                    </a:lnTo>
                    <a:lnTo>
                      <a:pt x="110" y="783"/>
                    </a:lnTo>
                    <a:lnTo>
                      <a:pt x="120" y="717"/>
                    </a:lnTo>
                    <a:lnTo>
                      <a:pt x="136" y="652"/>
                    </a:lnTo>
                    <a:lnTo>
                      <a:pt x="154" y="594"/>
                    </a:lnTo>
                    <a:lnTo>
                      <a:pt x="186" y="523"/>
                    </a:lnTo>
                    <a:lnTo>
                      <a:pt x="227" y="464"/>
                    </a:lnTo>
                    <a:lnTo>
                      <a:pt x="279" y="420"/>
                    </a:lnTo>
                    <a:lnTo>
                      <a:pt x="343" y="393"/>
                    </a:lnTo>
                    <a:lnTo>
                      <a:pt x="421" y="384"/>
                    </a:lnTo>
                    <a:lnTo>
                      <a:pt x="468" y="395"/>
                    </a:lnTo>
                    <a:lnTo>
                      <a:pt x="505" y="422"/>
                    </a:lnTo>
                    <a:lnTo>
                      <a:pt x="532" y="461"/>
                    </a:lnTo>
                    <a:lnTo>
                      <a:pt x="547" y="507"/>
                    </a:lnTo>
                    <a:lnTo>
                      <a:pt x="552" y="569"/>
                    </a:lnTo>
                    <a:lnTo>
                      <a:pt x="552" y="444"/>
                    </a:lnTo>
                    <a:lnTo>
                      <a:pt x="544" y="428"/>
                    </a:lnTo>
                    <a:lnTo>
                      <a:pt x="516" y="394"/>
                    </a:lnTo>
                    <a:lnTo>
                      <a:pt x="500" y="384"/>
                    </a:lnTo>
                    <a:lnTo>
                      <a:pt x="475" y="369"/>
                    </a:lnTo>
                    <a:lnTo>
                      <a:pt x="422" y="355"/>
                    </a:lnTo>
                    <a:lnTo>
                      <a:pt x="368" y="354"/>
                    </a:lnTo>
                    <a:lnTo>
                      <a:pt x="313" y="363"/>
                    </a:lnTo>
                    <a:lnTo>
                      <a:pt x="261" y="380"/>
                    </a:lnTo>
                    <a:lnTo>
                      <a:pt x="212" y="406"/>
                    </a:lnTo>
                    <a:lnTo>
                      <a:pt x="162" y="442"/>
                    </a:lnTo>
                    <a:lnTo>
                      <a:pt x="117" y="484"/>
                    </a:lnTo>
                    <a:lnTo>
                      <a:pt x="80" y="527"/>
                    </a:lnTo>
                    <a:lnTo>
                      <a:pt x="48" y="576"/>
                    </a:lnTo>
                    <a:lnTo>
                      <a:pt x="23" y="629"/>
                    </a:lnTo>
                    <a:lnTo>
                      <a:pt x="6" y="686"/>
                    </a:lnTo>
                    <a:lnTo>
                      <a:pt x="0" y="733"/>
                    </a:lnTo>
                    <a:lnTo>
                      <a:pt x="16" y="781"/>
                    </a:lnTo>
                    <a:lnTo>
                      <a:pt x="46" y="848"/>
                    </a:lnTo>
                    <a:lnTo>
                      <a:pt x="82" y="911"/>
                    </a:lnTo>
                    <a:lnTo>
                      <a:pt x="123" y="971"/>
                    </a:lnTo>
                    <a:lnTo>
                      <a:pt x="128" y="977"/>
                    </a:lnTo>
                    <a:lnTo>
                      <a:pt x="171" y="997"/>
                    </a:lnTo>
                    <a:lnTo>
                      <a:pt x="252" y="1007"/>
                    </a:lnTo>
                    <a:lnTo>
                      <a:pt x="326" y="998"/>
                    </a:lnTo>
                    <a:lnTo>
                      <a:pt x="392" y="973"/>
                    </a:lnTo>
                    <a:lnTo>
                      <a:pt x="401" y="968"/>
                    </a:lnTo>
                    <a:lnTo>
                      <a:pt x="452" y="936"/>
                    </a:lnTo>
                    <a:lnTo>
                      <a:pt x="506" y="888"/>
                    </a:lnTo>
                    <a:lnTo>
                      <a:pt x="553" y="833"/>
                    </a:lnTo>
                    <a:lnTo>
                      <a:pt x="593" y="772"/>
                    </a:lnTo>
                    <a:lnTo>
                      <a:pt x="631" y="698"/>
                    </a:lnTo>
                    <a:lnTo>
                      <a:pt x="663" y="619"/>
                    </a:lnTo>
                    <a:lnTo>
                      <a:pt x="689" y="537"/>
                    </a:lnTo>
                    <a:lnTo>
                      <a:pt x="694" y="509"/>
                    </a:lnTo>
                    <a:lnTo>
                      <a:pt x="706" y="456"/>
                    </a:lnTo>
                    <a:lnTo>
                      <a:pt x="714" y="3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GB"/>
              </a:p>
            </p:txBody>
          </p:sp>
          <p:sp>
            <p:nvSpPr>
              <p:cNvPr id="21" name="Freeform 20">
                <a:extLst>
                  <a:ext uri="{FF2B5EF4-FFF2-40B4-BE49-F238E27FC236}">
                    <a16:creationId xmlns:a16="http://schemas.microsoft.com/office/drawing/2014/main" id="{4B2B599E-1892-1F44-8E6D-F34294915A9A}"/>
                  </a:ext>
                </a:extLst>
              </p:cNvPr>
              <p:cNvSpPr>
                <a:spLocks/>
              </p:cNvSpPr>
              <p:nvPr/>
            </p:nvSpPr>
            <p:spPr bwMode="auto">
              <a:xfrm>
                <a:off x="39" y="314"/>
                <a:ext cx="1408" cy="1007"/>
              </a:xfrm>
              <a:custGeom>
                <a:avLst/>
                <a:gdLst>
                  <a:gd name="T0" fmla="*/ 1392 w 1408"/>
                  <a:gd name="T1" fmla="*/ 707 h 1007"/>
                  <a:gd name="T2" fmla="*/ 1357 w 1408"/>
                  <a:gd name="T3" fmla="*/ 702 h 1007"/>
                  <a:gd name="T4" fmla="*/ 1327 w 1408"/>
                  <a:gd name="T5" fmla="*/ 708 h 1007"/>
                  <a:gd name="T6" fmla="*/ 1311 w 1408"/>
                  <a:gd name="T7" fmla="*/ 748 h 1007"/>
                  <a:gd name="T8" fmla="*/ 1295 w 1408"/>
                  <a:gd name="T9" fmla="*/ 810 h 1007"/>
                  <a:gd name="T10" fmla="*/ 1208 w 1408"/>
                  <a:gd name="T11" fmla="*/ 893 h 1007"/>
                  <a:gd name="T12" fmla="*/ 1122 w 1408"/>
                  <a:gd name="T13" fmla="*/ 907 h 1007"/>
                  <a:gd name="T14" fmla="*/ 1054 w 1408"/>
                  <a:gd name="T15" fmla="*/ 887 h 1007"/>
                  <a:gd name="T16" fmla="*/ 997 w 1408"/>
                  <a:gd name="T17" fmla="*/ 844 h 1007"/>
                  <a:gd name="T18" fmla="*/ 946 w 1408"/>
                  <a:gd name="T19" fmla="*/ 774 h 1007"/>
                  <a:gd name="T20" fmla="*/ 903 w 1408"/>
                  <a:gd name="T21" fmla="*/ 654 h 1007"/>
                  <a:gd name="T22" fmla="*/ 895 w 1408"/>
                  <a:gd name="T23" fmla="*/ 564 h 1007"/>
                  <a:gd name="T24" fmla="*/ 900 w 1408"/>
                  <a:gd name="T25" fmla="*/ 487 h 1007"/>
                  <a:gd name="T26" fmla="*/ 920 w 1408"/>
                  <a:gd name="T27" fmla="*/ 403 h 1007"/>
                  <a:gd name="T28" fmla="*/ 968 w 1408"/>
                  <a:gd name="T29" fmla="*/ 310 h 1007"/>
                  <a:gd name="T30" fmla="*/ 1025 w 1408"/>
                  <a:gd name="T31" fmla="*/ 251 h 1007"/>
                  <a:gd name="T32" fmla="*/ 1102 w 1408"/>
                  <a:gd name="T33" fmla="*/ 215 h 1007"/>
                  <a:gd name="T34" fmla="*/ 1211 w 1408"/>
                  <a:gd name="T35" fmla="*/ 231 h 1007"/>
                  <a:gd name="T36" fmla="*/ 1264 w 1408"/>
                  <a:gd name="T37" fmla="*/ 275 h 1007"/>
                  <a:gd name="T38" fmla="*/ 1298 w 1408"/>
                  <a:gd name="T39" fmla="*/ 338 h 1007"/>
                  <a:gd name="T40" fmla="*/ 1313 w 1408"/>
                  <a:gd name="T41" fmla="*/ 398 h 1007"/>
                  <a:gd name="T42" fmla="*/ 1353 w 1408"/>
                  <a:gd name="T43" fmla="*/ 430 h 1007"/>
                  <a:gd name="T44" fmla="*/ 1387 w 1408"/>
                  <a:gd name="T45" fmla="*/ 424 h 1007"/>
                  <a:gd name="T46" fmla="*/ 1404 w 1408"/>
                  <a:gd name="T47" fmla="*/ 399 h 1007"/>
                  <a:gd name="T48" fmla="*/ 1406 w 1408"/>
                  <a:gd name="T49" fmla="*/ 182 h 1007"/>
                  <a:gd name="T50" fmla="*/ 1398 w 1408"/>
                  <a:gd name="T51" fmla="*/ 138 h 1007"/>
                  <a:gd name="T52" fmla="*/ 1349 w 1408"/>
                  <a:gd name="T53" fmla="*/ 129 h 1007"/>
                  <a:gd name="T54" fmla="*/ 1327 w 1408"/>
                  <a:gd name="T55" fmla="*/ 151 h 1007"/>
                  <a:gd name="T56" fmla="*/ 1305 w 1408"/>
                  <a:gd name="T57" fmla="*/ 191 h 1007"/>
                  <a:gd name="T58" fmla="*/ 1254 w 1408"/>
                  <a:gd name="T59" fmla="*/ 158 h 1007"/>
                  <a:gd name="T60" fmla="*/ 1157 w 1408"/>
                  <a:gd name="T61" fmla="*/ 129 h 1007"/>
                  <a:gd name="T62" fmla="*/ 1043 w 1408"/>
                  <a:gd name="T63" fmla="*/ 143 h 1007"/>
                  <a:gd name="T64" fmla="*/ 961 w 1408"/>
                  <a:gd name="T65" fmla="*/ 188 h 1007"/>
                  <a:gd name="T66" fmla="*/ 884 w 1408"/>
                  <a:gd name="T67" fmla="*/ 269 h 1007"/>
                  <a:gd name="T68" fmla="*/ 819 w 1408"/>
                  <a:gd name="T69" fmla="*/ 411 h 1007"/>
                  <a:gd name="T70" fmla="*/ 800 w 1408"/>
                  <a:gd name="T71" fmla="*/ 560 h 1007"/>
                  <a:gd name="T72" fmla="*/ 808 w 1408"/>
                  <a:gd name="T73" fmla="*/ 653 h 1007"/>
                  <a:gd name="T74" fmla="*/ 841 w 1408"/>
                  <a:gd name="T75" fmla="*/ 770 h 1007"/>
                  <a:gd name="T76" fmla="*/ 900 w 1408"/>
                  <a:gd name="T77" fmla="*/ 871 h 1007"/>
                  <a:gd name="T78" fmla="*/ 1005 w 1408"/>
                  <a:gd name="T79" fmla="*/ 960 h 1007"/>
                  <a:gd name="T80" fmla="*/ 1175 w 1408"/>
                  <a:gd name="T81" fmla="*/ 988 h 1007"/>
                  <a:gd name="T82" fmla="*/ 1308 w 1408"/>
                  <a:gd name="T83" fmla="*/ 932 h 1007"/>
                  <a:gd name="T84" fmla="*/ 1386 w 1408"/>
                  <a:gd name="T85" fmla="*/ 835 h 1007"/>
                  <a:gd name="T86" fmla="*/ 1406 w 1408"/>
                  <a:gd name="T87" fmla="*/ 75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08" h="1007">
                    <a:moveTo>
                      <a:pt x="1407" y="742"/>
                    </a:moveTo>
                    <a:lnTo>
                      <a:pt x="1401" y="717"/>
                    </a:lnTo>
                    <a:lnTo>
                      <a:pt x="1392" y="707"/>
                    </a:lnTo>
                    <a:lnTo>
                      <a:pt x="1378" y="704"/>
                    </a:lnTo>
                    <a:lnTo>
                      <a:pt x="1368" y="702"/>
                    </a:lnTo>
                    <a:lnTo>
                      <a:pt x="1357" y="702"/>
                    </a:lnTo>
                    <a:lnTo>
                      <a:pt x="1347" y="702"/>
                    </a:lnTo>
                    <a:lnTo>
                      <a:pt x="1337" y="705"/>
                    </a:lnTo>
                    <a:lnTo>
                      <a:pt x="1327" y="708"/>
                    </a:lnTo>
                    <a:lnTo>
                      <a:pt x="1319" y="715"/>
                    </a:lnTo>
                    <a:lnTo>
                      <a:pt x="1314" y="729"/>
                    </a:lnTo>
                    <a:lnTo>
                      <a:pt x="1311" y="748"/>
                    </a:lnTo>
                    <a:lnTo>
                      <a:pt x="1310" y="759"/>
                    </a:lnTo>
                    <a:lnTo>
                      <a:pt x="1308" y="769"/>
                    </a:lnTo>
                    <a:lnTo>
                      <a:pt x="1295" y="810"/>
                    </a:lnTo>
                    <a:lnTo>
                      <a:pt x="1274" y="844"/>
                    </a:lnTo>
                    <a:lnTo>
                      <a:pt x="1245" y="872"/>
                    </a:lnTo>
                    <a:lnTo>
                      <a:pt x="1208" y="893"/>
                    </a:lnTo>
                    <a:lnTo>
                      <a:pt x="1180" y="902"/>
                    </a:lnTo>
                    <a:lnTo>
                      <a:pt x="1151" y="907"/>
                    </a:lnTo>
                    <a:lnTo>
                      <a:pt x="1122" y="907"/>
                    </a:lnTo>
                    <a:lnTo>
                      <a:pt x="1093" y="902"/>
                    </a:lnTo>
                    <a:lnTo>
                      <a:pt x="1073" y="896"/>
                    </a:lnTo>
                    <a:lnTo>
                      <a:pt x="1054" y="887"/>
                    </a:lnTo>
                    <a:lnTo>
                      <a:pt x="1036" y="876"/>
                    </a:lnTo>
                    <a:lnTo>
                      <a:pt x="1019" y="864"/>
                    </a:lnTo>
                    <a:lnTo>
                      <a:pt x="997" y="844"/>
                    </a:lnTo>
                    <a:lnTo>
                      <a:pt x="978" y="823"/>
                    </a:lnTo>
                    <a:lnTo>
                      <a:pt x="961" y="799"/>
                    </a:lnTo>
                    <a:lnTo>
                      <a:pt x="946" y="774"/>
                    </a:lnTo>
                    <a:lnTo>
                      <a:pt x="927" y="735"/>
                    </a:lnTo>
                    <a:lnTo>
                      <a:pt x="913" y="695"/>
                    </a:lnTo>
                    <a:lnTo>
                      <a:pt x="903" y="654"/>
                    </a:lnTo>
                    <a:lnTo>
                      <a:pt x="897" y="611"/>
                    </a:lnTo>
                    <a:lnTo>
                      <a:pt x="895" y="588"/>
                    </a:lnTo>
                    <a:lnTo>
                      <a:pt x="895" y="564"/>
                    </a:lnTo>
                    <a:lnTo>
                      <a:pt x="895" y="540"/>
                    </a:lnTo>
                    <a:lnTo>
                      <a:pt x="896" y="516"/>
                    </a:lnTo>
                    <a:lnTo>
                      <a:pt x="900" y="487"/>
                    </a:lnTo>
                    <a:lnTo>
                      <a:pt x="905" y="459"/>
                    </a:lnTo>
                    <a:lnTo>
                      <a:pt x="912" y="431"/>
                    </a:lnTo>
                    <a:lnTo>
                      <a:pt x="920" y="403"/>
                    </a:lnTo>
                    <a:lnTo>
                      <a:pt x="933" y="370"/>
                    </a:lnTo>
                    <a:lnTo>
                      <a:pt x="949" y="339"/>
                    </a:lnTo>
                    <a:lnTo>
                      <a:pt x="968" y="310"/>
                    </a:lnTo>
                    <a:lnTo>
                      <a:pt x="990" y="283"/>
                    </a:lnTo>
                    <a:lnTo>
                      <a:pt x="1007" y="266"/>
                    </a:lnTo>
                    <a:lnTo>
                      <a:pt x="1025" y="251"/>
                    </a:lnTo>
                    <a:lnTo>
                      <a:pt x="1045" y="238"/>
                    </a:lnTo>
                    <a:lnTo>
                      <a:pt x="1066" y="227"/>
                    </a:lnTo>
                    <a:lnTo>
                      <a:pt x="1102" y="215"/>
                    </a:lnTo>
                    <a:lnTo>
                      <a:pt x="1139" y="211"/>
                    </a:lnTo>
                    <a:lnTo>
                      <a:pt x="1175" y="217"/>
                    </a:lnTo>
                    <a:lnTo>
                      <a:pt x="1211" y="231"/>
                    </a:lnTo>
                    <a:lnTo>
                      <a:pt x="1231" y="243"/>
                    </a:lnTo>
                    <a:lnTo>
                      <a:pt x="1248" y="258"/>
                    </a:lnTo>
                    <a:lnTo>
                      <a:pt x="1264" y="275"/>
                    </a:lnTo>
                    <a:lnTo>
                      <a:pt x="1277" y="294"/>
                    </a:lnTo>
                    <a:lnTo>
                      <a:pt x="1289" y="316"/>
                    </a:lnTo>
                    <a:lnTo>
                      <a:pt x="1298" y="338"/>
                    </a:lnTo>
                    <a:lnTo>
                      <a:pt x="1305" y="360"/>
                    </a:lnTo>
                    <a:lnTo>
                      <a:pt x="1310" y="384"/>
                    </a:lnTo>
                    <a:lnTo>
                      <a:pt x="1313" y="398"/>
                    </a:lnTo>
                    <a:lnTo>
                      <a:pt x="1319" y="418"/>
                    </a:lnTo>
                    <a:lnTo>
                      <a:pt x="1328" y="425"/>
                    </a:lnTo>
                    <a:lnTo>
                      <a:pt x="1353" y="430"/>
                    </a:lnTo>
                    <a:lnTo>
                      <a:pt x="1365" y="430"/>
                    </a:lnTo>
                    <a:lnTo>
                      <a:pt x="1377" y="428"/>
                    </a:lnTo>
                    <a:lnTo>
                      <a:pt x="1387" y="424"/>
                    </a:lnTo>
                    <a:lnTo>
                      <a:pt x="1396" y="418"/>
                    </a:lnTo>
                    <a:lnTo>
                      <a:pt x="1401" y="409"/>
                    </a:lnTo>
                    <a:lnTo>
                      <a:pt x="1404" y="399"/>
                    </a:lnTo>
                    <a:lnTo>
                      <a:pt x="1405" y="391"/>
                    </a:lnTo>
                    <a:lnTo>
                      <a:pt x="1406" y="384"/>
                    </a:lnTo>
                    <a:lnTo>
                      <a:pt x="1406" y="182"/>
                    </a:lnTo>
                    <a:lnTo>
                      <a:pt x="1406" y="175"/>
                    </a:lnTo>
                    <a:lnTo>
                      <a:pt x="1404" y="158"/>
                    </a:lnTo>
                    <a:lnTo>
                      <a:pt x="1398" y="138"/>
                    </a:lnTo>
                    <a:lnTo>
                      <a:pt x="1388" y="130"/>
                    </a:lnTo>
                    <a:lnTo>
                      <a:pt x="1368" y="128"/>
                    </a:lnTo>
                    <a:lnTo>
                      <a:pt x="1349" y="129"/>
                    </a:lnTo>
                    <a:lnTo>
                      <a:pt x="1341" y="133"/>
                    </a:lnTo>
                    <a:lnTo>
                      <a:pt x="1330" y="145"/>
                    </a:lnTo>
                    <a:lnTo>
                      <a:pt x="1327" y="151"/>
                    </a:lnTo>
                    <a:lnTo>
                      <a:pt x="1313" y="181"/>
                    </a:lnTo>
                    <a:lnTo>
                      <a:pt x="1307" y="191"/>
                    </a:lnTo>
                    <a:lnTo>
                      <a:pt x="1305" y="191"/>
                    </a:lnTo>
                    <a:lnTo>
                      <a:pt x="1283" y="175"/>
                    </a:lnTo>
                    <a:lnTo>
                      <a:pt x="1268" y="166"/>
                    </a:lnTo>
                    <a:lnTo>
                      <a:pt x="1254" y="158"/>
                    </a:lnTo>
                    <a:lnTo>
                      <a:pt x="1238" y="151"/>
                    </a:lnTo>
                    <a:lnTo>
                      <a:pt x="1198" y="137"/>
                    </a:lnTo>
                    <a:lnTo>
                      <a:pt x="1157" y="129"/>
                    </a:lnTo>
                    <a:lnTo>
                      <a:pt x="1115" y="128"/>
                    </a:lnTo>
                    <a:lnTo>
                      <a:pt x="1073" y="134"/>
                    </a:lnTo>
                    <a:lnTo>
                      <a:pt x="1043" y="143"/>
                    </a:lnTo>
                    <a:lnTo>
                      <a:pt x="1014" y="155"/>
                    </a:lnTo>
                    <a:lnTo>
                      <a:pt x="987" y="170"/>
                    </a:lnTo>
                    <a:lnTo>
                      <a:pt x="961" y="188"/>
                    </a:lnTo>
                    <a:lnTo>
                      <a:pt x="932" y="212"/>
                    </a:lnTo>
                    <a:lnTo>
                      <a:pt x="907" y="240"/>
                    </a:lnTo>
                    <a:lnTo>
                      <a:pt x="884" y="269"/>
                    </a:lnTo>
                    <a:lnTo>
                      <a:pt x="865" y="301"/>
                    </a:lnTo>
                    <a:lnTo>
                      <a:pt x="838" y="355"/>
                    </a:lnTo>
                    <a:lnTo>
                      <a:pt x="819" y="411"/>
                    </a:lnTo>
                    <a:lnTo>
                      <a:pt x="807" y="469"/>
                    </a:lnTo>
                    <a:lnTo>
                      <a:pt x="801" y="528"/>
                    </a:lnTo>
                    <a:lnTo>
                      <a:pt x="800" y="560"/>
                    </a:lnTo>
                    <a:lnTo>
                      <a:pt x="801" y="591"/>
                    </a:lnTo>
                    <a:lnTo>
                      <a:pt x="803" y="622"/>
                    </a:lnTo>
                    <a:lnTo>
                      <a:pt x="808" y="653"/>
                    </a:lnTo>
                    <a:lnTo>
                      <a:pt x="816" y="693"/>
                    </a:lnTo>
                    <a:lnTo>
                      <a:pt x="827" y="732"/>
                    </a:lnTo>
                    <a:lnTo>
                      <a:pt x="841" y="770"/>
                    </a:lnTo>
                    <a:lnTo>
                      <a:pt x="858" y="807"/>
                    </a:lnTo>
                    <a:lnTo>
                      <a:pt x="878" y="840"/>
                    </a:lnTo>
                    <a:lnTo>
                      <a:pt x="900" y="871"/>
                    </a:lnTo>
                    <a:lnTo>
                      <a:pt x="926" y="900"/>
                    </a:lnTo>
                    <a:lnTo>
                      <a:pt x="955" y="926"/>
                    </a:lnTo>
                    <a:lnTo>
                      <a:pt x="1005" y="960"/>
                    </a:lnTo>
                    <a:lnTo>
                      <a:pt x="1058" y="981"/>
                    </a:lnTo>
                    <a:lnTo>
                      <a:pt x="1115" y="991"/>
                    </a:lnTo>
                    <a:lnTo>
                      <a:pt x="1175" y="988"/>
                    </a:lnTo>
                    <a:lnTo>
                      <a:pt x="1223" y="977"/>
                    </a:lnTo>
                    <a:lnTo>
                      <a:pt x="1268" y="958"/>
                    </a:lnTo>
                    <a:lnTo>
                      <a:pt x="1308" y="932"/>
                    </a:lnTo>
                    <a:lnTo>
                      <a:pt x="1345" y="898"/>
                    </a:lnTo>
                    <a:lnTo>
                      <a:pt x="1368" y="868"/>
                    </a:lnTo>
                    <a:lnTo>
                      <a:pt x="1386" y="835"/>
                    </a:lnTo>
                    <a:lnTo>
                      <a:pt x="1399" y="800"/>
                    </a:lnTo>
                    <a:lnTo>
                      <a:pt x="1405" y="763"/>
                    </a:lnTo>
                    <a:lnTo>
                      <a:pt x="1406" y="752"/>
                    </a:lnTo>
                    <a:lnTo>
                      <a:pt x="1407"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GB"/>
              </a:p>
            </p:txBody>
          </p:sp>
        </p:grpSp>
      </p:grpSp>
    </p:spTree>
    <p:extLst>
      <p:ext uri="{BB962C8B-B14F-4D97-AF65-F5344CB8AC3E}">
        <p14:creationId xmlns:p14="http://schemas.microsoft.com/office/powerpoint/2010/main" val="15087885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1" name="CustomShape 2"/>
          <p:cNvSpPr/>
          <p:nvPr/>
        </p:nvSpPr>
        <p:spPr>
          <a:xfrm>
            <a:off x="251640" y="744948"/>
            <a:ext cx="8640000" cy="638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AU" sz="3600" b="0" strike="noStrike" spc="-1" dirty="0">
                <a:solidFill>
                  <a:srgbClr val="757579"/>
                </a:solidFill>
                <a:latin typeface="Calibri"/>
                <a:ea typeface="DejaVu Sans"/>
              </a:rPr>
              <a:t>Bushfire Modelling</a:t>
            </a:r>
            <a:endParaRPr lang="en-AU" sz="3600" b="0" strike="noStrike" spc="-1" dirty="0">
              <a:latin typeface="Arial"/>
            </a:endParaRPr>
          </a:p>
        </p:txBody>
      </p:sp>
      <p:grpSp>
        <p:nvGrpSpPr>
          <p:cNvPr id="12" name="Group 11">
            <a:extLst>
              <a:ext uri="{FF2B5EF4-FFF2-40B4-BE49-F238E27FC236}">
                <a16:creationId xmlns:a16="http://schemas.microsoft.com/office/drawing/2014/main" id="{2DFDEF94-FB11-49F7-81EC-8FDF5AD88638}"/>
              </a:ext>
            </a:extLst>
          </p:cNvPr>
          <p:cNvGrpSpPr/>
          <p:nvPr/>
        </p:nvGrpSpPr>
        <p:grpSpPr>
          <a:xfrm>
            <a:off x="252504" y="1468011"/>
            <a:ext cx="8726662" cy="1280416"/>
            <a:chOff x="165842" y="1294686"/>
            <a:chExt cx="8726662" cy="1280416"/>
          </a:xfrm>
        </p:grpSpPr>
        <p:sp>
          <p:nvSpPr>
            <p:cNvPr id="9" name="CustomShape 2">
              <a:extLst>
                <a:ext uri="{FF2B5EF4-FFF2-40B4-BE49-F238E27FC236}">
                  <a16:creationId xmlns:a16="http://schemas.microsoft.com/office/drawing/2014/main" id="{BB1D7B7F-B163-4AE3-A527-F739C9AB9CE4}"/>
                </a:ext>
              </a:extLst>
            </p:cNvPr>
            <p:cNvSpPr/>
            <p:nvPr/>
          </p:nvSpPr>
          <p:spPr>
            <a:xfrm>
              <a:off x="252504" y="1294686"/>
              <a:ext cx="8640000" cy="638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AU" sz="2400" b="0" strike="noStrike" spc="-1" dirty="0">
                  <a:solidFill>
                    <a:srgbClr val="00B0F0"/>
                  </a:solidFill>
                  <a:latin typeface="Calibri"/>
                  <a:ea typeface="DejaVu Sans"/>
                </a:rPr>
                <a:t>Key problems</a:t>
              </a:r>
              <a:endParaRPr lang="en-AU" sz="2400" b="0" strike="noStrike" spc="-1" dirty="0">
                <a:solidFill>
                  <a:srgbClr val="00B0F0"/>
                </a:solidFill>
                <a:latin typeface="Arial"/>
              </a:endParaRPr>
            </a:p>
          </p:txBody>
        </p:sp>
        <p:sp>
          <p:nvSpPr>
            <p:cNvPr id="3" name="Rectangle 2">
              <a:extLst>
                <a:ext uri="{FF2B5EF4-FFF2-40B4-BE49-F238E27FC236}">
                  <a16:creationId xmlns:a16="http://schemas.microsoft.com/office/drawing/2014/main" id="{9E2D3591-BB33-42C8-A158-BC9A2D58FEA4}"/>
                </a:ext>
              </a:extLst>
            </p:cNvPr>
            <p:cNvSpPr/>
            <p:nvPr/>
          </p:nvSpPr>
          <p:spPr>
            <a:xfrm>
              <a:off x="165842" y="1657928"/>
              <a:ext cx="4049320" cy="917174"/>
            </a:xfrm>
            <a:prstGeom prst="rect">
              <a:avLst/>
            </a:prstGeom>
          </p:spPr>
          <p:txBody>
            <a:bodyPr wrap="square">
              <a:spAutoFit/>
            </a:bodyPr>
            <a:lstStyle/>
            <a:p>
              <a:pPr marL="1080">
                <a:lnSpc>
                  <a:spcPct val="90000"/>
                </a:lnSpc>
                <a:spcBef>
                  <a:spcPts val="601"/>
                </a:spcBef>
                <a:buClr>
                  <a:srgbClr val="000000"/>
                </a:buClr>
              </a:pPr>
              <a:r>
                <a:rPr lang="en-AU" spc="-1" dirty="0">
                  <a:solidFill>
                    <a:srgbClr val="000000"/>
                  </a:solidFill>
                  <a:latin typeface="Calibri"/>
                </a:rPr>
                <a:t>How fast is the fire spreading?</a:t>
              </a:r>
              <a:endParaRPr lang="en-AU" spc="-1" dirty="0"/>
            </a:p>
            <a:p>
              <a:pPr marL="1080">
                <a:lnSpc>
                  <a:spcPct val="90000"/>
                </a:lnSpc>
                <a:spcBef>
                  <a:spcPts val="601"/>
                </a:spcBef>
                <a:buClr>
                  <a:srgbClr val="000000"/>
                </a:buClr>
              </a:pPr>
              <a:r>
                <a:rPr lang="en-AU" spc="-1" dirty="0">
                  <a:solidFill>
                    <a:srgbClr val="000000"/>
                  </a:solidFill>
                  <a:latin typeface="Calibri"/>
                </a:rPr>
                <a:t>Can we predict where the fire will go and when it will arrive at a given location?</a:t>
              </a:r>
              <a:endParaRPr lang="en-AU" spc="-1" dirty="0"/>
            </a:p>
          </p:txBody>
        </p:sp>
      </p:grpSp>
      <p:grpSp>
        <p:nvGrpSpPr>
          <p:cNvPr id="17" name="Group 16">
            <a:extLst>
              <a:ext uri="{FF2B5EF4-FFF2-40B4-BE49-F238E27FC236}">
                <a16:creationId xmlns:a16="http://schemas.microsoft.com/office/drawing/2014/main" id="{C4D25DEE-72A2-4278-9E41-340AB59559B0}"/>
              </a:ext>
            </a:extLst>
          </p:cNvPr>
          <p:cNvGrpSpPr/>
          <p:nvPr/>
        </p:nvGrpSpPr>
        <p:grpSpPr>
          <a:xfrm>
            <a:off x="5079442" y="3352"/>
            <a:ext cx="4064558" cy="5143500"/>
            <a:chOff x="5079442" y="3352"/>
            <a:chExt cx="4064558" cy="5143500"/>
          </a:xfrm>
        </p:grpSpPr>
        <p:pic>
          <p:nvPicPr>
            <p:cNvPr id="16" name="Picture Placeholder 5">
              <a:extLst>
                <a:ext uri="{FF2B5EF4-FFF2-40B4-BE49-F238E27FC236}">
                  <a16:creationId xmlns:a16="http://schemas.microsoft.com/office/drawing/2014/main" id="{5E1DCC60-4312-4A2F-AC3A-F89B03E94134}"/>
                </a:ext>
              </a:extLst>
            </p:cNvPr>
            <p:cNvPicPr/>
            <p:nvPr/>
          </p:nvPicPr>
          <p:blipFill>
            <a:blip r:embed="rId3"/>
            <a:srcRect l="25042" r="25042"/>
            <a:stretch/>
          </p:blipFill>
          <p:spPr>
            <a:xfrm>
              <a:off x="5079442" y="3352"/>
              <a:ext cx="4064558" cy="5143500"/>
            </a:xfrm>
            <a:prstGeom prst="rect">
              <a:avLst/>
            </a:prstGeom>
            <a:ln>
              <a:noFill/>
            </a:ln>
          </p:spPr>
        </p:pic>
        <p:pic>
          <p:nvPicPr>
            <p:cNvPr id="11" name="Picture 4">
              <a:extLst>
                <a:ext uri="{FF2B5EF4-FFF2-40B4-BE49-F238E27FC236}">
                  <a16:creationId xmlns:a16="http://schemas.microsoft.com/office/drawing/2014/main" id="{5D0C1CB1-0AD1-4DE8-9885-EB9BCC6203B7}"/>
                </a:ext>
              </a:extLst>
            </p:cNvPr>
            <p:cNvPicPr/>
            <p:nvPr/>
          </p:nvPicPr>
          <p:blipFill rotWithShape="1">
            <a:blip r:embed="rId4"/>
            <a:srcRect b="33657"/>
            <a:stretch/>
          </p:blipFill>
          <p:spPr>
            <a:xfrm>
              <a:off x="7571853" y="89650"/>
              <a:ext cx="1470247" cy="2026865"/>
            </a:xfrm>
            <a:prstGeom prst="rect">
              <a:avLst/>
            </a:prstGeom>
            <a:ln>
              <a:noFill/>
            </a:ln>
          </p:spPr>
        </p:pic>
      </p:grpSp>
      <p:sp>
        <p:nvSpPr>
          <p:cNvPr id="8" name="Rectangle 7">
            <a:extLst>
              <a:ext uri="{FF2B5EF4-FFF2-40B4-BE49-F238E27FC236}">
                <a16:creationId xmlns:a16="http://schemas.microsoft.com/office/drawing/2014/main" id="{E3B836CE-6772-4D48-B801-80D5F20E89E4}"/>
              </a:ext>
            </a:extLst>
          </p:cNvPr>
          <p:cNvSpPr/>
          <p:nvPr/>
        </p:nvSpPr>
        <p:spPr>
          <a:xfrm>
            <a:off x="4825721" y="4505153"/>
            <a:ext cx="4572000" cy="590931"/>
          </a:xfrm>
          <a:prstGeom prst="rect">
            <a:avLst/>
          </a:prstGeom>
        </p:spPr>
        <p:txBody>
          <a:bodyPr>
            <a:spAutoFit/>
          </a:bodyPr>
          <a:lstStyle/>
          <a:p>
            <a:pPr marL="1080" algn="ctr">
              <a:lnSpc>
                <a:spcPct val="90000"/>
              </a:lnSpc>
              <a:spcBef>
                <a:spcPts val="601"/>
              </a:spcBef>
              <a:buClr>
                <a:srgbClr val="000000"/>
              </a:buClr>
            </a:pPr>
            <a:r>
              <a:rPr lang="en-AU" spc="-1" dirty="0">
                <a:solidFill>
                  <a:srgbClr val="000000"/>
                </a:solidFill>
                <a:latin typeface="Calibri"/>
              </a:rPr>
              <a:t>Collaborating with CSIRO Data61 and L&amp;W scientists in Victoria and the NT</a:t>
            </a:r>
            <a:endParaRPr lang="en-AU" spc="-1" dirty="0"/>
          </a:p>
        </p:txBody>
      </p:sp>
      <p:pic>
        <p:nvPicPr>
          <p:cNvPr id="3074" name="Picture 2">
            <a:extLst>
              <a:ext uri="{FF2B5EF4-FFF2-40B4-BE49-F238E27FC236}">
                <a16:creationId xmlns:a16="http://schemas.microsoft.com/office/drawing/2014/main" id="{4593E69E-6DE4-8743-9880-BFB9D6E555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9632" y="170699"/>
            <a:ext cx="487263" cy="493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AAE90D5E-4E59-47CD-B9E6-051DC1A1F271}"/>
              </a:ext>
            </a:extLst>
          </p:cNvPr>
          <p:cNvSpPr/>
          <p:nvPr/>
        </p:nvSpPr>
        <p:spPr>
          <a:xfrm>
            <a:off x="1115616" y="3291830"/>
            <a:ext cx="3384376"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i="1" dirty="0"/>
              <a:t>Building predictive models that are a hybrid of data driven statistical machine learning and domain knowledge</a:t>
            </a:r>
            <a:endParaRPr lang="en-AU" dirty="0"/>
          </a:p>
        </p:txBody>
      </p:sp>
    </p:spTree>
    <p:extLst>
      <p:ext uri="{BB962C8B-B14F-4D97-AF65-F5344CB8AC3E}">
        <p14:creationId xmlns:p14="http://schemas.microsoft.com/office/powerpoint/2010/main" val="304943174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eica confocal microscope, model SP8.">
            <a:extLst>
              <a:ext uri="{FF2B5EF4-FFF2-40B4-BE49-F238E27FC236}">
                <a16:creationId xmlns:a16="http://schemas.microsoft.com/office/drawing/2014/main" id="{C7624FE6-F610-4BE6-986E-BA4C5ABE19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294" y="3234861"/>
            <a:ext cx="2253281" cy="1601130"/>
          </a:xfrm>
          <a:prstGeom prst="rect">
            <a:avLst/>
          </a:prstGeom>
        </p:spPr>
      </p:pic>
      <p:pic>
        <p:nvPicPr>
          <p:cNvPr id="12" name="Picture 11" descr="Oxford nanopore sequencers">
            <a:extLst>
              <a:ext uri="{FF2B5EF4-FFF2-40B4-BE49-F238E27FC236}">
                <a16:creationId xmlns:a16="http://schemas.microsoft.com/office/drawing/2014/main" id="{F3AC909F-959B-4ADB-97C1-E0BFE297BB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9912" y="3070190"/>
            <a:ext cx="1930420" cy="1637640"/>
          </a:xfrm>
          <a:prstGeom prst="rect">
            <a:avLst/>
          </a:prstGeom>
        </p:spPr>
      </p:pic>
      <p:sp>
        <p:nvSpPr>
          <p:cNvPr id="2" name="Title 1">
            <a:extLst>
              <a:ext uri="{FF2B5EF4-FFF2-40B4-BE49-F238E27FC236}">
                <a16:creationId xmlns:a16="http://schemas.microsoft.com/office/drawing/2014/main" id="{AA9A3A13-C648-4172-B0B0-21EE92281B89}"/>
              </a:ext>
            </a:extLst>
          </p:cNvPr>
          <p:cNvSpPr>
            <a:spLocks noGrp="1"/>
          </p:cNvSpPr>
          <p:nvPr>
            <p:ph type="title"/>
          </p:nvPr>
        </p:nvSpPr>
        <p:spPr/>
        <p:txBody>
          <a:bodyPr/>
          <a:lstStyle/>
          <a:p>
            <a:r>
              <a:rPr lang="en-AU" dirty="0"/>
              <a:t>What is a microscope?</a:t>
            </a:r>
          </a:p>
        </p:txBody>
      </p:sp>
      <p:sp>
        <p:nvSpPr>
          <p:cNvPr id="3" name="Text Placeholder 2">
            <a:extLst>
              <a:ext uri="{FF2B5EF4-FFF2-40B4-BE49-F238E27FC236}">
                <a16:creationId xmlns:a16="http://schemas.microsoft.com/office/drawing/2014/main" id="{049D1C26-B094-40C5-A0A6-0BEEB098B60B}"/>
              </a:ext>
            </a:extLst>
          </p:cNvPr>
          <p:cNvSpPr>
            <a:spLocks noGrp="1"/>
          </p:cNvSpPr>
          <p:nvPr>
            <p:ph type="body" sz="quarter" idx="10"/>
          </p:nvPr>
        </p:nvSpPr>
        <p:spPr/>
        <p:txBody>
          <a:bodyPr/>
          <a:lstStyle/>
          <a:p>
            <a:r>
              <a:rPr lang="en-AU" dirty="0"/>
              <a:t>Modern biology is a study of systems</a:t>
            </a:r>
          </a:p>
        </p:txBody>
      </p:sp>
      <p:pic>
        <p:nvPicPr>
          <p:cNvPr id="6" name="Picture 5" descr="Traditional microscope&#10;">
            <a:extLst>
              <a:ext uri="{FF2B5EF4-FFF2-40B4-BE49-F238E27FC236}">
                <a16:creationId xmlns:a16="http://schemas.microsoft.com/office/drawing/2014/main" id="{0FB790C3-AAD9-42F2-8B85-C8AD2F23D9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1978" y="1829834"/>
            <a:ext cx="1008112" cy="1441906"/>
          </a:xfrm>
          <a:prstGeom prst="rect">
            <a:avLst/>
          </a:prstGeom>
        </p:spPr>
      </p:pic>
      <p:sp>
        <p:nvSpPr>
          <p:cNvPr id="7" name="Rectangle: Rounded Corners 6">
            <a:extLst>
              <a:ext uri="{FF2B5EF4-FFF2-40B4-BE49-F238E27FC236}">
                <a16:creationId xmlns:a16="http://schemas.microsoft.com/office/drawing/2014/main" id="{F6EA657A-5828-4B93-91BA-07BF82EA5BFD}"/>
              </a:ext>
            </a:extLst>
          </p:cNvPr>
          <p:cNvSpPr/>
          <p:nvPr/>
        </p:nvSpPr>
        <p:spPr>
          <a:xfrm>
            <a:off x="611560"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Optical</a:t>
            </a:r>
          </a:p>
        </p:txBody>
      </p:sp>
      <p:sp>
        <p:nvSpPr>
          <p:cNvPr id="8" name="TextBox 7">
            <a:extLst>
              <a:ext uri="{FF2B5EF4-FFF2-40B4-BE49-F238E27FC236}">
                <a16:creationId xmlns:a16="http://schemas.microsoft.com/office/drawing/2014/main" id="{E6405A73-17CD-472A-BDD1-54E6BD66B590}"/>
              </a:ext>
            </a:extLst>
          </p:cNvPr>
          <p:cNvSpPr txBox="1"/>
          <p:nvPr/>
        </p:nvSpPr>
        <p:spPr>
          <a:xfrm>
            <a:off x="1849397" y="3241039"/>
            <a:ext cx="808235" cy="276999"/>
          </a:xfrm>
          <a:prstGeom prst="rect">
            <a:avLst/>
          </a:prstGeom>
          <a:noFill/>
        </p:spPr>
        <p:txBody>
          <a:bodyPr wrap="none" rtlCol="0">
            <a:spAutoFit/>
          </a:bodyPr>
          <a:lstStyle/>
          <a:p>
            <a:r>
              <a:rPr lang="en-AU" sz="1200" dirty="0"/>
              <a:t>Wikipedia</a:t>
            </a:r>
          </a:p>
        </p:txBody>
      </p:sp>
      <p:sp>
        <p:nvSpPr>
          <p:cNvPr id="9" name="Rectangle: Rounded Corners 8">
            <a:extLst>
              <a:ext uri="{FF2B5EF4-FFF2-40B4-BE49-F238E27FC236}">
                <a16:creationId xmlns:a16="http://schemas.microsoft.com/office/drawing/2014/main" id="{A913CAD7-5639-4860-BAF7-AF4CB4B2FDE8}"/>
              </a:ext>
            </a:extLst>
          </p:cNvPr>
          <p:cNvSpPr/>
          <p:nvPr/>
        </p:nvSpPr>
        <p:spPr>
          <a:xfrm>
            <a:off x="3756670"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Sequencing</a:t>
            </a:r>
          </a:p>
        </p:txBody>
      </p:sp>
      <p:pic>
        <p:nvPicPr>
          <p:cNvPr id="2050" name="Picture 2" descr="Illumina sequencer">
            <a:extLst>
              <a:ext uri="{FF2B5EF4-FFF2-40B4-BE49-F238E27FC236}">
                <a16:creationId xmlns:a16="http://schemas.microsoft.com/office/drawing/2014/main" id="{67695D10-640D-48CE-8C1A-69C744BB4B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2205" y="1779662"/>
            <a:ext cx="1534294" cy="12905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9708689-4176-4DEC-9F36-2763869761A0}"/>
              </a:ext>
            </a:extLst>
          </p:cNvPr>
          <p:cNvSpPr txBox="1"/>
          <p:nvPr/>
        </p:nvSpPr>
        <p:spPr>
          <a:xfrm>
            <a:off x="3779912" y="4707830"/>
            <a:ext cx="1250407" cy="276999"/>
          </a:xfrm>
          <a:prstGeom prst="rect">
            <a:avLst/>
          </a:prstGeom>
          <a:noFill/>
        </p:spPr>
        <p:txBody>
          <a:bodyPr wrap="none" rtlCol="0">
            <a:spAutoFit/>
          </a:bodyPr>
          <a:lstStyle/>
          <a:p>
            <a:r>
              <a:rPr lang="en-AU" sz="1200" dirty="0"/>
              <a:t>Oxford nanopore</a:t>
            </a:r>
          </a:p>
        </p:txBody>
      </p:sp>
      <p:sp>
        <p:nvSpPr>
          <p:cNvPr id="14" name="TextBox 13">
            <a:extLst>
              <a:ext uri="{FF2B5EF4-FFF2-40B4-BE49-F238E27FC236}">
                <a16:creationId xmlns:a16="http://schemas.microsoft.com/office/drawing/2014/main" id="{6E91A6CB-CF3F-4A09-9A5D-EB54CFCE31CC}"/>
              </a:ext>
            </a:extLst>
          </p:cNvPr>
          <p:cNvSpPr txBox="1"/>
          <p:nvPr/>
        </p:nvSpPr>
        <p:spPr>
          <a:xfrm>
            <a:off x="3070264" y="3068093"/>
            <a:ext cx="686406" cy="276999"/>
          </a:xfrm>
          <a:prstGeom prst="rect">
            <a:avLst/>
          </a:prstGeom>
          <a:noFill/>
        </p:spPr>
        <p:txBody>
          <a:bodyPr wrap="none" rtlCol="0">
            <a:spAutoFit/>
          </a:bodyPr>
          <a:lstStyle/>
          <a:p>
            <a:r>
              <a:rPr lang="en-AU" sz="1200" dirty="0"/>
              <a:t>Illumina</a:t>
            </a:r>
          </a:p>
        </p:txBody>
      </p:sp>
      <p:sp>
        <p:nvSpPr>
          <p:cNvPr id="15" name="Rectangle: Rounded Corners 14">
            <a:extLst>
              <a:ext uri="{FF2B5EF4-FFF2-40B4-BE49-F238E27FC236}">
                <a16:creationId xmlns:a16="http://schemas.microsoft.com/office/drawing/2014/main" id="{2B3EE2C6-7C9C-4F32-A975-2D0DC900B806}"/>
              </a:ext>
            </a:extLst>
          </p:cNvPr>
          <p:cNvSpPr/>
          <p:nvPr/>
        </p:nvSpPr>
        <p:spPr>
          <a:xfrm>
            <a:off x="7236296"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‘omics</a:t>
            </a:r>
          </a:p>
        </p:txBody>
      </p:sp>
      <p:pic>
        <p:nvPicPr>
          <p:cNvPr id="16" name="Picture 15" descr="Workflow of multi omics.">
            <a:extLst>
              <a:ext uri="{FF2B5EF4-FFF2-40B4-BE49-F238E27FC236}">
                <a16:creationId xmlns:a16="http://schemas.microsoft.com/office/drawing/2014/main" id="{695D9B35-4915-4278-B9CE-946E0F217EE0}"/>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179386" y="1840668"/>
            <a:ext cx="3010723" cy="1462163"/>
          </a:xfrm>
          <a:prstGeom prst="rect">
            <a:avLst/>
          </a:prstGeom>
        </p:spPr>
      </p:pic>
      <p:pic>
        <p:nvPicPr>
          <p:cNvPr id="17" name="Picture 16" descr="Bioprediction activity overview.">
            <a:extLst>
              <a:ext uri="{FF2B5EF4-FFF2-40B4-BE49-F238E27FC236}">
                <a16:creationId xmlns:a16="http://schemas.microsoft.com/office/drawing/2014/main" id="{BFB90AA2-143D-4A0B-82BE-F245F46C1D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80466" y="3497492"/>
            <a:ext cx="2863534" cy="1551623"/>
          </a:xfrm>
          <a:prstGeom prst="rect">
            <a:avLst/>
          </a:prstGeom>
        </p:spPr>
      </p:pic>
      <p:sp>
        <p:nvSpPr>
          <p:cNvPr id="18" name="TextBox 17">
            <a:extLst>
              <a:ext uri="{FF2B5EF4-FFF2-40B4-BE49-F238E27FC236}">
                <a16:creationId xmlns:a16="http://schemas.microsoft.com/office/drawing/2014/main" id="{FD6071A6-D4EB-4C88-AD40-030117DB2D45}"/>
              </a:ext>
            </a:extLst>
          </p:cNvPr>
          <p:cNvSpPr txBox="1"/>
          <p:nvPr/>
        </p:nvSpPr>
        <p:spPr>
          <a:xfrm>
            <a:off x="148294" y="4772116"/>
            <a:ext cx="499176" cy="276999"/>
          </a:xfrm>
          <a:prstGeom prst="rect">
            <a:avLst/>
          </a:prstGeom>
          <a:noFill/>
        </p:spPr>
        <p:txBody>
          <a:bodyPr wrap="none" rtlCol="0">
            <a:spAutoFit/>
          </a:bodyPr>
          <a:lstStyle/>
          <a:p>
            <a:r>
              <a:rPr lang="en-AU" sz="1200" dirty="0"/>
              <a:t>Leica</a:t>
            </a:r>
          </a:p>
        </p:txBody>
      </p:sp>
    </p:spTree>
    <p:extLst>
      <p:ext uri="{BB962C8B-B14F-4D97-AF65-F5344CB8AC3E}">
        <p14:creationId xmlns:p14="http://schemas.microsoft.com/office/powerpoint/2010/main" val="29760256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158EB-506F-4324-9A6A-AC26D44D9A0D}"/>
              </a:ext>
            </a:extLst>
          </p:cNvPr>
          <p:cNvSpPr>
            <a:spLocks noGrp="1"/>
          </p:cNvSpPr>
          <p:nvPr>
            <p:ph type="title"/>
          </p:nvPr>
        </p:nvSpPr>
        <p:spPr/>
        <p:txBody>
          <a:bodyPr/>
          <a:lstStyle/>
          <a:p>
            <a:r>
              <a:rPr lang="en-AU" dirty="0"/>
              <a:t>Sequences …</a:t>
            </a:r>
          </a:p>
        </p:txBody>
      </p:sp>
      <p:sp>
        <p:nvSpPr>
          <p:cNvPr id="3" name="Content Placeholder 2">
            <a:extLst>
              <a:ext uri="{FF2B5EF4-FFF2-40B4-BE49-F238E27FC236}">
                <a16:creationId xmlns:a16="http://schemas.microsoft.com/office/drawing/2014/main" id="{1E23AFA5-0F60-48B5-9866-9EB01ABCDCCA}"/>
              </a:ext>
            </a:extLst>
          </p:cNvPr>
          <p:cNvSpPr>
            <a:spLocks noGrp="1"/>
          </p:cNvSpPr>
          <p:nvPr>
            <p:ph sz="half" idx="1"/>
          </p:nvPr>
        </p:nvSpPr>
        <p:spPr/>
        <p:txBody>
          <a:bodyPr/>
          <a:lstStyle/>
          <a:p>
            <a:r>
              <a:rPr lang="en-US" dirty="0"/>
              <a:t>Patient records</a:t>
            </a:r>
          </a:p>
          <a:p>
            <a:pPr lvl="1"/>
            <a:r>
              <a:rPr lang="en-US" dirty="0"/>
              <a:t>Combine medical imaging with doctors’ notes</a:t>
            </a:r>
          </a:p>
          <a:p>
            <a:endParaRPr lang="en-US" dirty="0"/>
          </a:p>
          <a:p>
            <a:endParaRPr lang="en-US" dirty="0"/>
          </a:p>
          <a:p>
            <a:r>
              <a:rPr lang="en-US" dirty="0"/>
              <a:t>‘</a:t>
            </a:r>
            <a:r>
              <a:rPr lang="en-US" dirty="0" err="1"/>
              <a:t>omic</a:t>
            </a:r>
            <a:r>
              <a:rPr lang="en-US" dirty="0"/>
              <a:t> signatures of a good life</a:t>
            </a:r>
          </a:p>
          <a:p>
            <a:pPr lvl="1"/>
            <a:r>
              <a:rPr lang="en-AU" dirty="0"/>
              <a:t>Can biological data be integrated to predict stress?</a:t>
            </a:r>
          </a:p>
          <a:p>
            <a:pPr lvl="1"/>
            <a:endParaRPr lang="en-AU" dirty="0"/>
          </a:p>
        </p:txBody>
      </p:sp>
      <p:pic>
        <p:nvPicPr>
          <p:cNvPr id="5" name="Content Placeholder 4">
            <a:extLst>
              <a:ext uri="{FF2B5EF4-FFF2-40B4-BE49-F238E27FC236}">
                <a16:creationId xmlns:a16="http://schemas.microsoft.com/office/drawing/2014/main" id="{E7E38A55-E85A-457D-BCC4-ED14B7B24A6D}"/>
              </a:ext>
            </a:extLst>
          </p:cNvPr>
          <p:cNvPicPr>
            <a:picLocks noGrp="1" noChangeAspect="1"/>
          </p:cNvPicPr>
          <p:nvPr>
            <p:ph sz="half" idx="2"/>
          </p:nvPr>
        </p:nvPicPr>
        <p:blipFill>
          <a:blip r:embed="rId2"/>
          <a:stretch>
            <a:fillRect/>
          </a:stretch>
        </p:blipFill>
        <p:spPr>
          <a:xfrm>
            <a:off x="4860032" y="843558"/>
            <a:ext cx="3028950" cy="1296212"/>
          </a:xfrm>
          <a:prstGeom prst="rect">
            <a:avLst/>
          </a:prstGeom>
        </p:spPr>
      </p:pic>
      <p:grpSp>
        <p:nvGrpSpPr>
          <p:cNvPr id="6" name="Group 5">
            <a:extLst>
              <a:ext uri="{FF2B5EF4-FFF2-40B4-BE49-F238E27FC236}">
                <a16:creationId xmlns:a16="http://schemas.microsoft.com/office/drawing/2014/main" id="{F2EF0B4B-C03E-4491-80F0-A6D583A69357}"/>
              </a:ext>
            </a:extLst>
          </p:cNvPr>
          <p:cNvGrpSpPr/>
          <p:nvPr/>
        </p:nvGrpSpPr>
        <p:grpSpPr>
          <a:xfrm>
            <a:off x="4788376" y="3290976"/>
            <a:ext cx="3062316" cy="1385117"/>
            <a:chOff x="173197" y="2030851"/>
            <a:chExt cx="5016088" cy="2617371"/>
          </a:xfrm>
        </p:grpSpPr>
        <p:grpSp>
          <p:nvGrpSpPr>
            <p:cNvPr id="7" name="Group 6">
              <a:extLst>
                <a:ext uri="{FF2B5EF4-FFF2-40B4-BE49-F238E27FC236}">
                  <a16:creationId xmlns:a16="http://schemas.microsoft.com/office/drawing/2014/main" id="{43175204-4CEF-4B3F-AAE0-DBCAC860C3CE}"/>
                </a:ext>
              </a:extLst>
            </p:cNvPr>
            <p:cNvGrpSpPr/>
            <p:nvPr/>
          </p:nvGrpSpPr>
          <p:grpSpPr>
            <a:xfrm>
              <a:off x="173197" y="2030851"/>
              <a:ext cx="5016088" cy="2536587"/>
              <a:chOff x="474594" y="548680"/>
              <a:chExt cx="6454099" cy="3263775"/>
            </a:xfrm>
            <a:effectLst/>
          </p:grpSpPr>
          <p:pic>
            <p:nvPicPr>
              <p:cNvPr id="10" name="Picture 9">
                <a:extLst>
                  <a:ext uri="{FF2B5EF4-FFF2-40B4-BE49-F238E27FC236}">
                    <a16:creationId xmlns:a16="http://schemas.microsoft.com/office/drawing/2014/main" id="{2995CBFF-32A4-466F-AE06-712DEDB9D5D0}"/>
                  </a:ext>
                </a:extLst>
              </p:cNvPr>
              <p:cNvPicPr>
                <a:picLocks noChangeAspect="1"/>
              </p:cNvPicPr>
              <p:nvPr/>
            </p:nvPicPr>
            <p:blipFill>
              <a:blip r:embed="rId3"/>
              <a:stretch>
                <a:fillRect/>
              </a:stretch>
            </p:blipFill>
            <p:spPr>
              <a:xfrm>
                <a:off x="2252658" y="839624"/>
                <a:ext cx="4676035" cy="2727190"/>
              </a:xfrm>
              <a:prstGeom prst="rect">
                <a:avLst/>
              </a:prstGeom>
              <a:ln>
                <a:noFill/>
              </a:ln>
              <a:effectLst/>
            </p:spPr>
          </p:pic>
          <p:pic>
            <p:nvPicPr>
              <p:cNvPr id="11" name="Picture 10">
                <a:extLst>
                  <a:ext uri="{FF2B5EF4-FFF2-40B4-BE49-F238E27FC236}">
                    <a16:creationId xmlns:a16="http://schemas.microsoft.com/office/drawing/2014/main" id="{76782E8C-964A-423D-B530-A0A92C5946AD}"/>
                  </a:ext>
                </a:extLst>
              </p:cNvPr>
              <p:cNvPicPr>
                <a:picLocks noChangeAspect="1"/>
              </p:cNvPicPr>
              <p:nvPr/>
            </p:nvPicPr>
            <p:blipFill>
              <a:blip r:embed="rId4"/>
              <a:stretch>
                <a:fillRect/>
              </a:stretch>
            </p:blipFill>
            <p:spPr>
              <a:xfrm>
                <a:off x="4246526" y="548680"/>
                <a:ext cx="390178" cy="390178"/>
              </a:xfrm>
              <a:prstGeom prst="rect">
                <a:avLst/>
              </a:prstGeom>
              <a:ln>
                <a:noFill/>
              </a:ln>
              <a:effectLst/>
            </p:spPr>
          </p:pic>
          <p:pic>
            <p:nvPicPr>
              <p:cNvPr id="12" name="Picture 11">
                <a:extLst>
                  <a:ext uri="{FF2B5EF4-FFF2-40B4-BE49-F238E27FC236}">
                    <a16:creationId xmlns:a16="http://schemas.microsoft.com/office/drawing/2014/main" id="{B66D4DFE-FED7-449A-9D87-EFAD06172716}"/>
                  </a:ext>
                </a:extLst>
              </p:cNvPr>
              <p:cNvPicPr>
                <a:picLocks noChangeAspect="1"/>
              </p:cNvPicPr>
              <p:nvPr/>
            </p:nvPicPr>
            <p:blipFill>
              <a:blip r:embed="rId5"/>
              <a:stretch>
                <a:fillRect/>
              </a:stretch>
            </p:blipFill>
            <p:spPr>
              <a:xfrm>
                <a:off x="4226857" y="3385698"/>
                <a:ext cx="420660" cy="426757"/>
              </a:xfrm>
              <a:prstGeom prst="rect">
                <a:avLst/>
              </a:prstGeom>
              <a:ln>
                <a:noFill/>
              </a:ln>
              <a:effectLst/>
            </p:spPr>
          </p:pic>
          <p:cxnSp>
            <p:nvCxnSpPr>
              <p:cNvPr id="13" name="Straight Connector 12">
                <a:extLst>
                  <a:ext uri="{FF2B5EF4-FFF2-40B4-BE49-F238E27FC236}">
                    <a16:creationId xmlns:a16="http://schemas.microsoft.com/office/drawing/2014/main" id="{5857131A-148E-4712-8F2E-B2810812E8D9}"/>
                  </a:ext>
                </a:extLst>
              </p:cNvPr>
              <p:cNvCxnSpPr>
                <a:cxnSpLocks/>
              </p:cNvCxnSpPr>
              <p:nvPr/>
            </p:nvCxnSpPr>
            <p:spPr>
              <a:xfrm>
                <a:off x="474594" y="2259507"/>
                <a:ext cx="64540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C32EC0D-B3C5-4DB4-B9B2-96F721FA54C4}"/>
                </a:ext>
              </a:extLst>
            </p:cNvPr>
            <p:cNvPicPr>
              <a:picLocks noChangeAspect="1"/>
            </p:cNvPicPr>
            <p:nvPr/>
          </p:nvPicPr>
          <p:blipFill rotWithShape="1">
            <a:blip r:embed="rId6"/>
            <a:srcRect r="28317"/>
            <a:stretch/>
          </p:blipFill>
          <p:spPr>
            <a:xfrm>
              <a:off x="241452" y="2127078"/>
              <a:ext cx="1229754" cy="124648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306F78D-4889-4906-B008-3F532BD4D19B}"/>
                </a:ext>
              </a:extLst>
            </p:cNvPr>
            <p:cNvPicPr>
              <a:picLocks noChangeAspect="1"/>
            </p:cNvPicPr>
            <p:nvPr/>
          </p:nvPicPr>
          <p:blipFill>
            <a:blip r:embed="rId7"/>
            <a:stretch>
              <a:fillRect/>
            </a:stretch>
          </p:blipFill>
          <p:spPr>
            <a:xfrm>
              <a:off x="307325" y="3441791"/>
              <a:ext cx="1175629" cy="1206431"/>
            </a:xfrm>
            <a:prstGeom prst="rect">
              <a:avLst/>
            </a:prstGeom>
            <a:ln>
              <a:noFill/>
            </a:ln>
            <a:effectLst>
              <a:outerShdw blurRad="292100" dist="139700" dir="2700000" algn="tl" rotWithShape="0">
                <a:srgbClr val="333333">
                  <a:alpha val="65000"/>
                </a:srgbClr>
              </a:outerShdw>
            </a:effectLst>
          </p:spPr>
        </p:pic>
      </p:grpSp>
      <p:grpSp>
        <p:nvGrpSpPr>
          <p:cNvPr id="14" name="Group 13">
            <a:extLst>
              <a:ext uri="{FF2B5EF4-FFF2-40B4-BE49-F238E27FC236}">
                <a16:creationId xmlns:a16="http://schemas.microsoft.com/office/drawing/2014/main" id="{40558751-6754-441F-AD51-AFA3275AE2BC}"/>
              </a:ext>
            </a:extLst>
          </p:cNvPr>
          <p:cNvGrpSpPr/>
          <p:nvPr/>
        </p:nvGrpSpPr>
        <p:grpSpPr>
          <a:xfrm>
            <a:off x="6319534" y="3610094"/>
            <a:ext cx="2571236" cy="543839"/>
            <a:chOff x="642644" y="4430402"/>
            <a:chExt cx="3987129" cy="843311"/>
          </a:xfrm>
          <a:effectLst/>
        </p:grpSpPr>
        <p:pic>
          <p:nvPicPr>
            <p:cNvPr id="15" name="Picture 14">
              <a:extLst>
                <a:ext uri="{FF2B5EF4-FFF2-40B4-BE49-F238E27FC236}">
                  <a16:creationId xmlns:a16="http://schemas.microsoft.com/office/drawing/2014/main" id="{548A0E7B-F67F-438D-9375-3A796BA60F79}"/>
                </a:ext>
              </a:extLst>
            </p:cNvPr>
            <p:cNvPicPr>
              <a:picLocks noChangeAspect="1"/>
            </p:cNvPicPr>
            <p:nvPr/>
          </p:nvPicPr>
          <p:blipFill rotWithShape="1">
            <a:blip r:embed="rId8"/>
            <a:srcRect l="45688" t="2779" r="10243" b="75112"/>
            <a:stretch/>
          </p:blipFill>
          <p:spPr>
            <a:xfrm>
              <a:off x="642644" y="4430402"/>
              <a:ext cx="3987129" cy="843311"/>
            </a:xfrm>
            <a:prstGeom prst="rect">
              <a:avLst/>
            </a:prstGeom>
          </p:spPr>
        </p:pic>
        <p:sp>
          <p:nvSpPr>
            <p:cNvPr id="16" name="Diamond 15">
              <a:extLst>
                <a:ext uri="{FF2B5EF4-FFF2-40B4-BE49-F238E27FC236}">
                  <a16:creationId xmlns:a16="http://schemas.microsoft.com/office/drawing/2014/main" id="{B5D7EA28-5E71-47F6-AA71-BC3BB8691508}"/>
                </a:ext>
              </a:extLst>
            </p:cNvPr>
            <p:cNvSpPr/>
            <p:nvPr/>
          </p:nvSpPr>
          <p:spPr>
            <a:xfrm>
              <a:off x="2863763" y="4628663"/>
              <a:ext cx="155864" cy="515276"/>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7" name="TextBox 16">
              <a:extLst>
                <a:ext uri="{FF2B5EF4-FFF2-40B4-BE49-F238E27FC236}">
                  <a16:creationId xmlns:a16="http://schemas.microsoft.com/office/drawing/2014/main" id="{DC601B63-443C-4A4F-913E-4904BAB2B953}"/>
                </a:ext>
              </a:extLst>
            </p:cNvPr>
            <p:cNvSpPr txBox="1"/>
            <p:nvPr/>
          </p:nvSpPr>
          <p:spPr>
            <a:xfrm rot="16200000">
              <a:off x="2650618" y="4694306"/>
              <a:ext cx="582156" cy="357943"/>
            </a:xfrm>
            <a:prstGeom prst="rect">
              <a:avLst/>
            </a:prstGeom>
            <a:noFill/>
          </p:spPr>
          <p:txBody>
            <a:bodyPr wrap="none" rtlCol="0">
              <a:spAutoFit/>
            </a:bodyPr>
            <a:lstStyle/>
            <a:p>
              <a:r>
                <a:rPr lang="en-AU" sz="900" b="1" dirty="0"/>
                <a:t>SNP</a:t>
              </a:r>
            </a:p>
          </p:txBody>
        </p:sp>
      </p:grpSp>
    </p:spTree>
    <p:extLst>
      <p:ext uri="{BB962C8B-B14F-4D97-AF65-F5344CB8AC3E}">
        <p14:creationId xmlns:p14="http://schemas.microsoft.com/office/powerpoint/2010/main" val="80389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2A57556-AE6A-49DD-BF38-E140562BD8CA}"/>
              </a:ext>
            </a:extLst>
          </p:cNvPr>
          <p:cNvSpPr>
            <a:spLocks noGrp="1"/>
          </p:cNvSpPr>
          <p:nvPr>
            <p:ph idx="1"/>
          </p:nvPr>
        </p:nvSpPr>
        <p:spPr>
          <a:xfrm>
            <a:off x="248664" y="772904"/>
            <a:ext cx="6336702" cy="3571945"/>
          </a:xfrm>
        </p:spPr>
        <p:txBody>
          <a:bodyPr>
            <a:normAutofit fontScale="92500" lnSpcReduction="10000"/>
          </a:bodyPr>
          <a:lstStyle/>
          <a:p>
            <a:r>
              <a:rPr lang="en-AU" dirty="0"/>
              <a:t>Design better RBS sequences to increase TIR</a:t>
            </a:r>
          </a:p>
          <a:p>
            <a:pPr lvl="2" fontAlgn="base"/>
            <a:r>
              <a:rPr lang="en-US" dirty="0"/>
              <a:t>Ribosome Binding Site (RBS) controls protein expression level​</a:t>
            </a:r>
          </a:p>
          <a:p>
            <a:pPr lvl="2" fontAlgn="base"/>
            <a:r>
              <a:rPr lang="en-US" dirty="0"/>
              <a:t>Translation Initiation Rate of Ribosome (TIR) binding sites is hard to predict and is expensive to label​</a:t>
            </a:r>
          </a:p>
          <a:p>
            <a:r>
              <a:rPr lang="en-AU" dirty="0"/>
              <a:t>Use a predictor (Gaussian process) to estimate TIR for </a:t>
            </a:r>
            <a:br>
              <a:rPr lang="en-AU" dirty="0"/>
            </a:br>
            <a:r>
              <a:rPr lang="en-AU" dirty="0"/>
              <a:t>unobserved RBS sequences</a:t>
            </a:r>
          </a:p>
          <a:p>
            <a:r>
              <a:rPr lang="en-AU" dirty="0"/>
              <a:t>Gaussian processes provide </a:t>
            </a:r>
            <a:br>
              <a:rPr lang="en-AU" dirty="0"/>
            </a:br>
            <a:r>
              <a:rPr lang="en-AU" dirty="0"/>
              <a:t>predictive uncertainty</a:t>
            </a:r>
          </a:p>
          <a:p>
            <a:r>
              <a:rPr lang="en-AU" dirty="0"/>
              <a:t>Upper Confidence Bound (UCB) algorithm</a:t>
            </a:r>
          </a:p>
          <a:p>
            <a:pPr lvl="1"/>
            <a:r>
              <a:rPr lang="en-AU" dirty="0"/>
              <a:t>Balance exploration and exploitation</a:t>
            </a:r>
          </a:p>
          <a:p>
            <a:pPr lvl="1"/>
            <a:r>
              <a:rPr lang="en-AU" dirty="0"/>
              <a:t>Choose a batch of 90 constructs per round</a:t>
            </a:r>
          </a:p>
        </p:txBody>
      </p:sp>
      <p:sp>
        <p:nvSpPr>
          <p:cNvPr id="5" name="Title 4">
            <a:extLst>
              <a:ext uri="{FF2B5EF4-FFF2-40B4-BE49-F238E27FC236}">
                <a16:creationId xmlns:a16="http://schemas.microsoft.com/office/drawing/2014/main" id="{BED726F3-8C0B-4F10-A130-51843F43E732}"/>
              </a:ext>
            </a:extLst>
          </p:cNvPr>
          <p:cNvSpPr>
            <a:spLocks noGrp="1"/>
          </p:cNvSpPr>
          <p:nvPr>
            <p:ph type="title"/>
          </p:nvPr>
        </p:nvSpPr>
        <p:spPr>
          <a:xfrm>
            <a:off x="1837338" y="133539"/>
            <a:ext cx="4896544" cy="639365"/>
          </a:xfrm>
        </p:spPr>
        <p:txBody>
          <a:bodyPr>
            <a:normAutofit/>
          </a:bodyPr>
          <a:lstStyle/>
          <a:p>
            <a:r>
              <a:rPr lang="en-AU" dirty="0"/>
              <a:t>MLAI augmented </a:t>
            </a:r>
            <a:r>
              <a:rPr lang="en-AU" dirty="0" err="1"/>
              <a:t>SynBio</a:t>
            </a:r>
            <a:endParaRPr lang="en-AU" dirty="0"/>
          </a:p>
        </p:txBody>
      </p:sp>
      <p:sp>
        <p:nvSpPr>
          <p:cNvPr id="2" name="Rectangle 1">
            <a:extLst>
              <a:ext uri="{FF2B5EF4-FFF2-40B4-BE49-F238E27FC236}">
                <a16:creationId xmlns:a16="http://schemas.microsoft.com/office/drawing/2014/main" id="{436BF5C9-827E-456A-8F95-8CA34EBA34FB}"/>
              </a:ext>
            </a:extLst>
          </p:cNvPr>
          <p:cNvSpPr/>
          <p:nvPr/>
        </p:nvSpPr>
        <p:spPr>
          <a:xfrm>
            <a:off x="251522" y="4713119"/>
            <a:ext cx="4046942" cy="338554"/>
          </a:xfrm>
          <a:prstGeom prst="rect">
            <a:avLst/>
          </a:prstGeom>
        </p:spPr>
        <p:txBody>
          <a:bodyPr wrap="none">
            <a:spAutoFit/>
          </a:bodyPr>
          <a:lstStyle/>
          <a:p>
            <a:r>
              <a:rPr lang="en-AU" sz="1600" dirty="0">
                <a:solidFill>
                  <a:schemeClr val="accent6">
                    <a:lumMod val="60000"/>
                    <a:lumOff val="40000"/>
                  </a:schemeClr>
                </a:solidFill>
              </a:rPr>
              <a:t>https://research.csiro.au/synthetic-biology-fsp</a:t>
            </a:r>
          </a:p>
        </p:txBody>
      </p:sp>
      <p:pic>
        <p:nvPicPr>
          <p:cNvPr id="4" name="Picture 2">
            <a:extLst>
              <a:ext uri="{FF2B5EF4-FFF2-40B4-BE49-F238E27FC236}">
                <a16:creationId xmlns:a16="http://schemas.microsoft.com/office/drawing/2014/main" id="{77E3F7DF-5C67-5C40-A795-A1890412410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1386" y="161709"/>
            <a:ext cx="486000" cy="493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288991D-CFE5-4CBF-82C1-981C79A8E8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2585252"/>
            <a:ext cx="4087669" cy="25582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F290F04-1D80-4759-B23D-2B380E73429D}"/>
              </a:ext>
            </a:extLst>
          </p:cNvPr>
          <p:cNvPicPr>
            <a:picLocks noChangeAspect="1"/>
          </p:cNvPicPr>
          <p:nvPr/>
        </p:nvPicPr>
        <p:blipFill>
          <a:blip r:embed="rId5"/>
          <a:stretch>
            <a:fillRect/>
          </a:stretch>
        </p:blipFill>
        <p:spPr>
          <a:xfrm>
            <a:off x="6374856" y="0"/>
            <a:ext cx="3240360" cy="2184419"/>
          </a:xfrm>
          <a:prstGeom prst="rect">
            <a:avLst/>
          </a:prstGeom>
        </p:spPr>
      </p:pic>
    </p:spTree>
    <p:extLst>
      <p:ext uri="{BB962C8B-B14F-4D97-AF65-F5344CB8AC3E}">
        <p14:creationId xmlns:p14="http://schemas.microsoft.com/office/powerpoint/2010/main" val="2697338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EF366C-A71C-453E-929A-C5ABFBF7821B}"/>
              </a:ext>
            </a:extLst>
          </p:cNvPr>
          <p:cNvSpPr>
            <a:spLocks noGrp="1"/>
          </p:cNvSpPr>
          <p:nvPr>
            <p:ph type="body" sz="quarter" idx="10"/>
          </p:nvPr>
        </p:nvSpPr>
        <p:spPr/>
        <p:txBody>
          <a:bodyPr/>
          <a:lstStyle/>
          <a:p>
            <a:r>
              <a:rPr lang="en-AU" dirty="0"/>
              <a:t>What is data?</a:t>
            </a:r>
          </a:p>
        </p:txBody>
      </p:sp>
      <p:pic>
        <p:nvPicPr>
          <p:cNvPr id="3" name="Picture 2" descr="Diagram&#10;&#10;Description automatically generated">
            <a:extLst>
              <a:ext uri="{FF2B5EF4-FFF2-40B4-BE49-F238E27FC236}">
                <a16:creationId xmlns:a16="http://schemas.microsoft.com/office/drawing/2014/main" id="{8C873DE1-1614-4413-9EAA-A23B17E8A8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081" y="267493"/>
            <a:ext cx="3576542" cy="2610193"/>
          </a:xfrm>
          <a:prstGeom prst="rect">
            <a:avLst/>
          </a:prstGeom>
        </p:spPr>
      </p:pic>
    </p:spTree>
    <p:extLst>
      <p:ext uri="{BB962C8B-B14F-4D97-AF65-F5344CB8AC3E}">
        <p14:creationId xmlns:p14="http://schemas.microsoft.com/office/powerpoint/2010/main" val="28778448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275C-97C6-41ED-893C-F97A57D74E49}"/>
              </a:ext>
            </a:extLst>
          </p:cNvPr>
          <p:cNvSpPr>
            <a:spLocks noGrp="1"/>
          </p:cNvSpPr>
          <p:nvPr>
            <p:ph type="title"/>
          </p:nvPr>
        </p:nvSpPr>
        <p:spPr>
          <a:xfrm>
            <a:off x="875370" y="116188"/>
            <a:ext cx="7202760" cy="554831"/>
          </a:xfrm>
        </p:spPr>
        <p:txBody>
          <a:bodyPr/>
          <a:lstStyle/>
          <a:p>
            <a:r>
              <a:rPr lang="en-AU" dirty="0"/>
              <a:t>Data is measured for a reason</a:t>
            </a:r>
          </a:p>
        </p:txBody>
      </p:sp>
      <p:sp>
        <p:nvSpPr>
          <p:cNvPr id="3" name="Text Placeholder 2">
            <a:extLst>
              <a:ext uri="{FF2B5EF4-FFF2-40B4-BE49-F238E27FC236}">
                <a16:creationId xmlns:a16="http://schemas.microsoft.com/office/drawing/2014/main" id="{B1BBBDED-F539-40AA-9864-5A9804272133}"/>
              </a:ext>
            </a:extLst>
          </p:cNvPr>
          <p:cNvSpPr>
            <a:spLocks noGrp="1"/>
          </p:cNvSpPr>
          <p:nvPr>
            <p:ph type="body" sz="quarter" idx="10"/>
          </p:nvPr>
        </p:nvSpPr>
        <p:spPr/>
        <p:txBody>
          <a:bodyPr/>
          <a:lstStyle/>
          <a:p>
            <a:r>
              <a:rPr lang="en-US" dirty="0"/>
              <a:t>A conceptual view of adaptive sampling</a:t>
            </a:r>
          </a:p>
        </p:txBody>
      </p:sp>
      <p:sp>
        <p:nvSpPr>
          <p:cNvPr id="4" name="Content Placeholder 3">
            <a:extLst>
              <a:ext uri="{FF2B5EF4-FFF2-40B4-BE49-F238E27FC236}">
                <a16:creationId xmlns:a16="http://schemas.microsoft.com/office/drawing/2014/main" id="{894C77C9-EBBD-4B69-9C09-3D896EC8CB12}"/>
              </a:ext>
            </a:extLst>
          </p:cNvPr>
          <p:cNvSpPr>
            <a:spLocks noGrp="1"/>
          </p:cNvSpPr>
          <p:nvPr>
            <p:ph idx="1"/>
          </p:nvPr>
        </p:nvSpPr>
        <p:spPr>
          <a:xfrm>
            <a:off x="419100" y="1257300"/>
            <a:ext cx="8115300" cy="3618705"/>
          </a:xfrm>
        </p:spPr>
        <p:txBody>
          <a:bodyPr>
            <a:normAutofit/>
          </a:bodyPr>
          <a:lstStyle/>
          <a:p>
            <a:r>
              <a:rPr lang="en-AU" dirty="0"/>
              <a:t>Consider the set of all possible things to measure</a:t>
            </a:r>
          </a:p>
          <a:p>
            <a:endParaRPr lang="en-AU" dirty="0"/>
          </a:p>
          <a:p>
            <a:endParaRPr lang="en-AU" dirty="0"/>
          </a:p>
          <a:p>
            <a:pPr marL="0" indent="0">
              <a:buNone/>
            </a:pPr>
            <a:endParaRPr lang="en-AU" dirty="0"/>
          </a:p>
          <a:p>
            <a:endParaRPr lang="en-AU" dirty="0"/>
          </a:p>
          <a:p>
            <a:endParaRPr lang="en-AU" dirty="0"/>
          </a:p>
          <a:p>
            <a:r>
              <a:rPr lang="en-AU" dirty="0"/>
              <a:t>Think of the predictor output as a generator of features</a:t>
            </a:r>
          </a:p>
          <a:p>
            <a:pPr lvl="1"/>
            <a:r>
              <a:rPr lang="en-AU" dirty="0"/>
              <a:t>Each generated features demonstrates the “importance” of a sample</a:t>
            </a:r>
          </a:p>
          <a:p>
            <a:pPr lvl="1"/>
            <a:r>
              <a:rPr lang="en-AU" dirty="0"/>
              <a:t>Can get multiple features by a committee or ensemble of predictors</a:t>
            </a:r>
          </a:p>
          <a:p>
            <a:pPr lvl="1"/>
            <a:endParaRPr lang="en-AU" dirty="0"/>
          </a:p>
          <a:p>
            <a:r>
              <a:rPr lang="en-AU" dirty="0"/>
              <a:t>Adaptively choose the next thing to measure by maximising an objective</a:t>
            </a:r>
            <a:br>
              <a:rPr lang="en-AU" dirty="0"/>
            </a:br>
            <a:r>
              <a:rPr lang="en-AU" dirty="0">
                <a:solidFill>
                  <a:schemeClr val="accent6">
                    <a:lumMod val="60000"/>
                    <a:lumOff val="40000"/>
                  </a:schemeClr>
                </a:solidFill>
              </a:rPr>
              <a:t>(machine learning is about defining good objective functions)</a:t>
            </a:r>
          </a:p>
          <a:p>
            <a:endParaRPr lang="en-AU" dirty="0"/>
          </a:p>
        </p:txBody>
      </p:sp>
      <p:pic>
        <p:nvPicPr>
          <p:cNvPr id="5" name="Picture 4" descr="A picture containing building, outdoor, sitting, large&#10;&#10;Description automatically generated">
            <a:extLst>
              <a:ext uri="{FF2B5EF4-FFF2-40B4-BE49-F238E27FC236}">
                <a16:creationId xmlns:a16="http://schemas.microsoft.com/office/drawing/2014/main" id="{50A49A88-01FE-44C0-B46E-0AC469D05F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6296" y="0"/>
            <a:ext cx="1442759" cy="1923678"/>
          </a:xfrm>
          <a:prstGeom prst="rect">
            <a:avLst/>
          </a:prstGeom>
        </p:spPr>
      </p:pic>
      <p:sp>
        <p:nvSpPr>
          <p:cNvPr id="6" name="Cube 5">
            <a:extLst>
              <a:ext uri="{FF2B5EF4-FFF2-40B4-BE49-F238E27FC236}">
                <a16:creationId xmlns:a16="http://schemas.microsoft.com/office/drawing/2014/main" id="{A9CDFFBC-9F50-4ADE-9DF1-A29F0211849E}"/>
              </a:ext>
            </a:extLst>
          </p:cNvPr>
          <p:cNvSpPr/>
          <p:nvPr/>
        </p:nvSpPr>
        <p:spPr>
          <a:xfrm>
            <a:off x="2339752" y="1635646"/>
            <a:ext cx="1512168" cy="9361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hyperparameters</a:t>
            </a:r>
          </a:p>
        </p:txBody>
      </p:sp>
      <p:sp>
        <p:nvSpPr>
          <p:cNvPr id="7" name="TextBox 6">
            <a:extLst>
              <a:ext uri="{FF2B5EF4-FFF2-40B4-BE49-F238E27FC236}">
                <a16:creationId xmlns:a16="http://schemas.microsoft.com/office/drawing/2014/main" id="{154FDEA1-DCC7-47A6-AB79-52A3D7BD105D}"/>
              </a:ext>
            </a:extLst>
          </p:cNvPr>
          <p:cNvSpPr txBox="1"/>
          <p:nvPr/>
        </p:nvSpPr>
        <p:spPr>
          <a:xfrm>
            <a:off x="3923928" y="1707654"/>
            <a:ext cx="965329" cy="307777"/>
          </a:xfrm>
          <a:prstGeom prst="rect">
            <a:avLst/>
          </a:prstGeom>
          <a:noFill/>
        </p:spPr>
        <p:txBody>
          <a:bodyPr wrap="none" rtlCol="0">
            <a:spAutoFit/>
          </a:bodyPr>
          <a:lstStyle/>
          <a:p>
            <a:r>
              <a:rPr lang="en-AU" sz="1400" dirty="0" err="1"/>
              <a:t>regularizer</a:t>
            </a:r>
            <a:endParaRPr lang="en-AU" sz="1400" dirty="0"/>
          </a:p>
        </p:txBody>
      </p:sp>
      <p:sp>
        <p:nvSpPr>
          <p:cNvPr id="8" name="TextBox 7">
            <a:extLst>
              <a:ext uri="{FF2B5EF4-FFF2-40B4-BE49-F238E27FC236}">
                <a16:creationId xmlns:a16="http://schemas.microsoft.com/office/drawing/2014/main" id="{58EF6E1A-B113-45C4-9B48-1909A083B6E5}"/>
              </a:ext>
            </a:extLst>
          </p:cNvPr>
          <p:cNvSpPr txBox="1"/>
          <p:nvPr/>
        </p:nvSpPr>
        <p:spPr>
          <a:xfrm>
            <a:off x="3771359" y="2334346"/>
            <a:ext cx="750655" cy="307777"/>
          </a:xfrm>
          <a:prstGeom prst="rect">
            <a:avLst/>
          </a:prstGeom>
          <a:noFill/>
        </p:spPr>
        <p:txBody>
          <a:bodyPr wrap="none" rtlCol="0">
            <a:spAutoFit/>
          </a:bodyPr>
          <a:lstStyle/>
          <a:p>
            <a:r>
              <a:rPr lang="en-AU" sz="1400" dirty="0"/>
              <a:t>sparsity</a:t>
            </a:r>
          </a:p>
        </p:txBody>
      </p:sp>
      <p:sp>
        <p:nvSpPr>
          <p:cNvPr id="9" name="TextBox 8">
            <a:extLst>
              <a:ext uri="{FF2B5EF4-FFF2-40B4-BE49-F238E27FC236}">
                <a16:creationId xmlns:a16="http://schemas.microsoft.com/office/drawing/2014/main" id="{2F433324-1AFC-4DD1-B3DE-0DA68D6195D7}"/>
              </a:ext>
            </a:extLst>
          </p:cNvPr>
          <p:cNvSpPr txBox="1"/>
          <p:nvPr/>
        </p:nvSpPr>
        <p:spPr>
          <a:xfrm>
            <a:off x="2550896" y="2571750"/>
            <a:ext cx="974947" cy="307777"/>
          </a:xfrm>
          <a:prstGeom prst="rect">
            <a:avLst/>
          </a:prstGeom>
          <a:noFill/>
        </p:spPr>
        <p:txBody>
          <a:bodyPr wrap="none" rtlCol="0">
            <a:spAutoFit/>
          </a:bodyPr>
          <a:lstStyle/>
          <a:p>
            <a:r>
              <a:rPr lang="en-AU" sz="1400" dirty="0"/>
              <a:t>bandwidth</a:t>
            </a:r>
          </a:p>
        </p:txBody>
      </p:sp>
    </p:spTree>
    <p:extLst>
      <p:ext uri="{BB962C8B-B14F-4D97-AF65-F5344CB8AC3E}">
        <p14:creationId xmlns:p14="http://schemas.microsoft.com/office/powerpoint/2010/main" val="3659012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0F754-4EE6-4630-A846-2ADDE376F383}"/>
              </a:ext>
            </a:extLst>
          </p:cNvPr>
          <p:cNvSpPr>
            <a:spLocks noGrp="1"/>
          </p:cNvSpPr>
          <p:nvPr>
            <p:ph type="title"/>
          </p:nvPr>
        </p:nvSpPr>
        <p:spPr/>
        <p:txBody>
          <a:bodyPr/>
          <a:lstStyle/>
          <a:p>
            <a:r>
              <a:rPr lang="en-AU" dirty="0"/>
              <a:t>Looking forward…</a:t>
            </a:r>
          </a:p>
        </p:txBody>
      </p:sp>
      <p:sp>
        <p:nvSpPr>
          <p:cNvPr id="3" name="Text Placeholder 2">
            <a:extLst>
              <a:ext uri="{FF2B5EF4-FFF2-40B4-BE49-F238E27FC236}">
                <a16:creationId xmlns:a16="http://schemas.microsoft.com/office/drawing/2014/main" id="{8B300CCF-A5F2-47EA-85C1-AAD2F3EEDAA5}"/>
              </a:ext>
            </a:extLst>
          </p:cNvPr>
          <p:cNvSpPr>
            <a:spLocks noGrp="1"/>
          </p:cNvSpPr>
          <p:nvPr>
            <p:ph type="body" sz="quarter" idx="10"/>
          </p:nvPr>
        </p:nvSpPr>
        <p:spPr/>
        <p:txBody>
          <a:bodyPr/>
          <a:lstStyle/>
          <a:p>
            <a:r>
              <a:rPr lang="en-AU" dirty="0"/>
              <a:t>What is the next generation scientific instrument?</a:t>
            </a:r>
          </a:p>
        </p:txBody>
      </p:sp>
      <p:sp>
        <p:nvSpPr>
          <p:cNvPr id="4" name="Content Placeholder 3">
            <a:extLst>
              <a:ext uri="{FF2B5EF4-FFF2-40B4-BE49-F238E27FC236}">
                <a16:creationId xmlns:a16="http://schemas.microsoft.com/office/drawing/2014/main" id="{A4411904-299D-4890-97E8-F2183E9F035E}"/>
              </a:ext>
            </a:extLst>
          </p:cNvPr>
          <p:cNvSpPr>
            <a:spLocks noGrp="1"/>
          </p:cNvSpPr>
          <p:nvPr>
            <p:ph idx="1"/>
          </p:nvPr>
        </p:nvSpPr>
        <p:spPr/>
        <p:txBody>
          <a:bodyPr/>
          <a:lstStyle/>
          <a:p>
            <a:r>
              <a:rPr lang="en-AU" dirty="0"/>
              <a:t>Scientific discovery is an iterative process between data and knowledge</a:t>
            </a:r>
          </a:p>
          <a:p>
            <a:r>
              <a:rPr lang="en-AU" dirty="0"/>
              <a:t>We observe data to infer new knowledge</a:t>
            </a:r>
          </a:p>
          <a:p>
            <a:r>
              <a:rPr lang="en-AU" dirty="0"/>
              <a:t>Use machine learning to predict/infer unobserved data</a:t>
            </a:r>
          </a:p>
          <a:p>
            <a:r>
              <a:rPr lang="en-AU" dirty="0"/>
              <a:t>We use domain knowledge to design new ways to capture data</a:t>
            </a:r>
          </a:p>
          <a:p>
            <a:r>
              <a:rPr lang="en-AU" dirty="0"/>
              <a:t>Telescopes (like SKA) don’t look like tubes with glass</a:t>
            </a:r>
          </a:p>
          <a:p>
            <a:endParaRPr lang="en-AU" dirty="0"/>
          </a:p>
        </p:txBody>
      </p:sp>
      <p:sp>
        <p:nvSpPr>
          <p:cNvPr id="5" name="Rectangle: Rounded Corners 4">
            <a:extLst>
              <a:ext uri="{FF2B5EF4-FFF2-40B4-BE49-F238E27FC236}">
                <a16:creationId xmlns:a16="http://schemas.microsoft.com/office/drawing/2014/main" id="{51D830ED-520F-4F2A-9339-A5D9BC3E9BD4}"/>
              </a:ext>
            </a:extLst>
          </p:cNvPr>
          <p:cNvSpPr/>
          <p:nvPr/>
        </p:nvSpPr>
        <p:spPr>
          <a:xfrm>
            <a:off x="1907704" y="3435846"/>
            <a:ext cx="5328592"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What are the </a:t>
            </a:r>
            <a:r>
              <a:rPr lang="en-AU" b="1"/>
              <a:t>next scientific instruments </a:t>
            </a:r>
            <a:br>
              <a:rPr lang="en-AU" b="1" dirty="0"/>
            </a:br>
            <a:r>
              <a:rPr lang="en-AU" b="1" dirty="0"/>
              <a:t>that rely on mathematics, statistics, and computing?</a:t>
            </a:r>
          </a:p>
        </p:txBody>
      </p:sp>
    </p:spTree>
    <p:extLst>
      <p:ext uri="{BB962C8B-B14F-4D97-AF65-F5344CB8AC3E}">
        <p14:creationId xmlns:p14="http://schemas.microsoft.com/office/powerpoint/2010/main" val="1797444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03648" y="91827"/>
            <a:ext cx="7488832" cy="639365"/>
          </a:xfrm>
        </p:spPr>
        <p:txBody>
          <a:bodyPr>
            <a:normAutofit/>
          </a:bodyPr>
          <a:lstStyle/>
          <a:p>
            <a:r>
              <a:rPr lang="en-AU" dirty="0"/>
              <a:t>What is Machine Learning?</a:t>
            </a:r>
          </a:p>
        </p:txBody>
      </p:sp>
      <p:sp>
        <p:nvSpPr>
          <p:cNvPr id="9" name="Content Placeholder 8">
            <a:extLst>
              <a:ext uri="{FF2B5EF4-FFF2-40B4-BE49-F238E27FC236}">
                <a16:creationId xmlns:a16="http://schemas.microsoft.com/office/drawing/2014/main" id="{EE41BCA4-D681-7A4E-AA1D-572FC16A025B}"/>
              </a:ext>
            </a:extLst>
          </p:cNvPr>
          <p:cNvSpPr>
            <a:spLocks noGrp="1"/>
          </p:cNvSpPr>
          <p:nvPr>
            <p:ph idx="1"/>
          </p:nvPr>
        </p:nvSpPr>
        <p:spPr>
          <a:xfrm>
            <a:off x="251301" y="1044460"/>
            <a:ext cx="8640958" cy="3181202"/>
          </a:xfrm>
        </p:spPr>
        <p:txBody>
          <a:bodyPr>
            <a:normAutofit fontScale="85000" lnSpcReduction="20000"/>
          </a:bodyPr>
          <a:lstStyle/>
          <a:p>
            <a:r>
              <a:rPr lang="en-US" dirty="0"/>
              <a:t>Machine Learning is about prediction</a:t>
            </a:r>
          </a:p>
          <a:p>
            <a:pPr lvl="1"/>
            <a:r>
              <a:rPr lang="en-US" dirty="0"/>
              <a:t>Examples/covariates/features</a:t>
            </a:r>
          </a:p>
          <a:p>
            <a:pPr lvl="1"/>
            <a:r>
              <a:rPr lang="en-US" dirty="0"/>
              <a:t>Labels/annotations/target variable</a:t>
            </a:r>
            <a:br>
              <a:rPr lang="en-US" dirty="0"/>
            </a:br>
            <a:br>
              <a:rPr lang="en-US" dirty="0"/>
            </a:br>
            <a:r>
              <a:rPr lang="en-US" dirty="0"/>
              <a:t>Predictor</a:t>
            </a:r>
          </a:p>
          <a:p>
            <a:pPr lvl="1"/>
            <a:endParaRPr lang="en-US" dirty="0"/>
          </a:p>
          <a:p>
            <a:pPr lvl="1"/>
            <a:endParaRPr lang="en-US" dirty="0"/>
          </a:p>
          <a:p>
            <a:pPr lvl="1"/>
            <a:endParaRPr lang="en-US" dirty="0"/>
          </a:p>
          <a:p>
            <a:r>
              <a:rPr lang="en-US" dirty="0"/>
              <a:t>Estimate the best predictor = training</a:t>
            </a:r>
          </a:p>
          <a:p>
            <a:pPr lvl="1"/>
            <a:r>
              <a:rPr lang="en-US" dirty="0"/>
              <a:t>No mechanistic model of the phenomenon</a:t>
            </a:r>
          </a:p>
          <a:p>
            <a:pPr lvl="1"/>
            <a:r>
              <a:rPr lang="en-US" dirty="0"/>
              <a:t>There are many examples</a:t>
            </a:r>
          </a:p>
          <a:p>
            <a:pPr lvl="1"/>
            <a:r>
              <a:rPr lang="en-US" dirty="0"/>
              <a:t>The outcomes (labels) are well defined (usually binary)         </a:t>
            </a:r>
          </a:p>
        </p:txBody>
      </p:sp>
      <p:pic>
        <p:nvPicPr>
          <p:cNvPr id="2050" name="Picture 2">
            <a:extLst>
              <a:ext uri="{FF2B5EF4-FFF2-40B4-BE49-F238E27FC236}">
                <a16:creationId xmlns:a16="http://schemas.microsoft.com/office/drawing/2014/main" id="{060D9889-256D-4C67-8889-574457275C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2317561"/>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a:extLst>
              <a:ext uri="{FF2B5EF4-FFF2-40B4-BE49-F238E27FC236}">
                <a16:creationId xmlns:a16="http://schemas.microsoft.com/office/drawing/2014/main" id="{1146CD63-7771-4901-A977-A6DC3C57FF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780" y="1534170"/>
            <a:ext cx="20447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a:extLst>
              <a:ext uri="{FF2B5EF4-FFF2-40B4-BE49-F238E27FC236}">
                <a16:creationId xmlns:a16="http://schemas.microsoft.com/office/drawing/2014/main" id="{4130D6AF-B264-481C-A5B7-264EC6731F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1780" y="1219574"/>
            <a:ext cx="21082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70548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5DFE1B-2C6C-4E2A-B6D2-D70C4142598E}"/>
              </a:ext>
            </a:extLst>
          </p:cNvPr>
          <p:cNvSpPr>
            <a:spLocks noGrp="1"/>
          </p:cNvSpPr>
          <p:nvPr>
            <p:ph idx="1"/>
          </p:nvPr>
        </p:nvSpPr>
        <p:spPr/>
        <p:txBody>
          <a:bodyPr/>
          <a:lstStyle/>
          <a:p>
            <a:r>
              <a:rPr lang="en-AU" dirty="0"/>
              <a:t>Representing biological sequences (8 Nov 2021)</a:t>
            </a:r>
          </a:p>
          <a:p>
            <a:pPr lvl="1"/>
            <a:r>
              <a:rPr lang="en-AU" dirty="0"/>
              <a:t>DNA, RNA, protein sequences have categorical states</a:t>
            </a:r>
          </a:p>
          <a:p>
            <a:pPr lvl="1"/>
            <a:r>
              <a:rPr lang="en-AU" dirty="0"/>
              <a:t>Machine learning expects numbers</a:t>
            </a:r>
            <a:br>
              <a:rPr lang="en-AU" dirty="0"/>
            </a:br>
            <a:endParaRPr lang="en-AU" dirty="0"/>
          </a:p>
          <a:p>
            <a:r>
              <a:rPr lang="en-AU" dirty="0"/>
              <a:t>High dimensions, low sample size (9 Nov 2021)</a:t>
            </a:r>
          </a:p>
          <a:p>
            <a:pPr lvl="1"/>
            <a:r>
              <a:rPr lang="en-AU" dirty="0"/>
              <a:t>Sensors are getting cheaper</a:t>
            </a:r>
          </a:p>
          <a:p>
            <a:pPr lvl="1"/>
            <a:r>
              <a:rPr lang="en-AU" dirty="0"/>
              <a:t>Samples (e.g. patients) are rare</a:t>
            </a:r>
            <a:br>
              <a:rPr lang="en-AU" dirty="0"/>
            </a:br>
            <a:endParaRPr lang="en-AU" dirty="0"/>
          </a:p>
          <a:p>
            <a:r>
              <a:rPr lang="en-AU" dirty="0"/>
              <a:t>Designing genomic sequences (this talk)</a:t>
            </a:r>
          </a:p>
        </p:txBody>
      </p:sp>
      <p:sp>
        <p:nvSpPr>
          <p:cNvPr id="3" name="Title 2">
            <a:extLst>
              <a:ext uri="{FF2B5EF4-FFF2-40B4-BE49-F238E27FC236}">
                <a16:creationId xmlns:a16="http://schemas.microsoft.com/office/drawing/2014/main" id="{EA423D8C-9F31-446A-9192-FA3643566834}"/>
              </a:ext>
            </a:extLst>
          </p:cNvPr>
          <p:cNvSpPr>
            <a:spLocks noGrp="1"/>
          </p:cNvSpPr>
          <p:nvPr>
            <p:ph type="title"/>
          </p:nvPr>
        </p:nvSpPr>
        <p:spPr/>
        <p:txBody>
          <a:bodyPr/>
          <a:lstStyle/>
          <a:p>
            <a:r>
              <a:rPr lang="en-AU" dirty="0"/>
              <a:t>Topics for OAMLS 2021</a:t>
            </a:r>
          </a:p>
        </p:txBody>
      </p:sp>
      <p:grpSp>
        <p:nvGrpSpPr>
          <p:cNvPr id="6" name="Group 5">
            <a:extLst>
              <a:ext uri="{FF2B5EF4-FFF2-40B4-BE49-F238E27FC236}">
                <a16:creationId xmlns:a16="http://schemas.microsoft.com/office/drawing/2014/main" id="{AB1F19A5-32D9-4572-8C66-894306FA31A1}"/>
              </a:ext>
            </a:extLst>
          </p:cNvPr>
          <p:cNvGrpSpPr/>
          <p:nvPr/>
        </p:nvGrpSpPr>
        <p:grpSpPr>
          <a:xfrm>
            <a:off x="5940152" y="555526"/>
            <a:ext cx="2880320" cy="720080"/>
            <a:chOff x="5940152" y="555526"/>
            <a:chExt cx="2880320" cy="720080"/>
          </a:xfrm>
        </p:grpSpPr>
        <p:sp>
          <p:nvSpPr>
            <p:cNvPr id="4" name="Rectangle: Rounded Corners 3">
              <a:extLst>
                <a:ext uri="{FF2B5EF4-FFF2-40B4-BE49-F238E27FC236}">
                  <a16:creationId xmlns:a16="http://schemas.microsoft.com/office/drawing/2014/main" id="{A4720D60-3296-460A-ADC5-826DCAC2DECA}"/>
                </a:ext>
              </a:extLst>
            </p:cNvPr>
            <p:cNvSpPr/>
            <p:nvPr/>
          </p:nvSpPr>
          <p:spPr>
            <a:xfrm>
              <a:off x="5940152" y="555526"/>
              <a:ext cx="288032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5" name="Picture 2">
              <a:extLst>
                <a:ext uri="{FF2B5EF4-FFF2-40B4-BE49-F238E27FC236}">
                  <a16:creationId xmlns:a16="http://schemas.microsoft.com/office/drawing/2014/main" id="{522C1034-2488-4AB1-83F3-0D45982088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8912" y="756816"/>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9476787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EB7DE-76C1-42C3-86A2-8BA97B8D4583}"/>
              </a:ext>
            </a:extLst>
          </p:cNvPr>
          <p:cNvSpPr>
            <a:spLocks noGrp="1"/>
          </p:cNvSpPr>
          <p:nvPr>
            <p:ph type="title"/>
          </p:nvPr>
        </p:nvSpPr>
        <p:spPr/>
        <p:txBody>
          <a:bodyPr/>
          <a:lstStyle/>
          <a:p>
            <a:r>
              <a:rPr lang="en-AU" dirty="0"/>
              <a:t>Parting thought…</a:t>
            </a:r>
          </a:p>
        </p:txBody>
      </p:sp>
      <p:sp>
        <p:nvSpPr>
          <p:cNvPr id="3" name="Text Placeholder 2">
            <a:extLst>
              <a:ext uri="{FF2B5EF4-FFF2-40B4-BE49-F238E27FC236}">
                <a16:creationId xmlns:a16="http://schemas.microsoft.com/office/drawing/2014/main" id="{DD5BA904-63B4-4FB8-9FB0-E0131BB68860}"/>
              </a:ext>
            </a:extLst>
          </p:cNvPr>
          <p:cNvSpPr>
            <a:spLocks noGrp="1"/>
          </p:cNvSpPr>
          <p:nvPr>
            <p:ph type="body" sz="quarter" idx="10"/>
          </p:nvPr>
        </p:nvSpPr>
        <p:spPr/>
        <p:txBody>
          <a:bodyPr/>
          <a:lstStyle/>
          <a:p>
            <a:r>
              <a:rPr lang="en-AU" dirty="0"/>
              <a:t>The TV chef problem</a:t>
            </a:r>
          </a:p>
        </p:txBody>
      </p:sp>
      <p:sp>
        <p:nvSpPr>
          <p:cNvPr id="4" name="Content Placeholder 3">
            <a:extLst>
              <a:ext uri="{FF2B5EF4-FFF2-40B4-BE49-F238E27FC236}">
                <a16:creationId xmlns:a16="http://schemas.microsoft.com/office/drawing/2014/main" id="{2B79A408-0246-4854-96DB-BC4BDD8CC925}"/>
              </a:ext>
            </a:extLst>
          </p:cNvPr>
          <p:cNvSpPr>
            <a:spLocks noGrp="1"/>
          </p:cNvSpPr>
          <p:nvPr>
            <p:ph idx="1"/>
          </p:nvPr>
        </p:nvSpPr>
        <p:spPr>
          <a:xfrm>
            <a:off x="419100" y="1257300"/>
            <a:ext cx="5593060" cy="3402681"/>
          </a:xfrm>
        </p:spPr>
        <p:txBody>
          <a:bodyPr>
            <a:normAutofit/>
          </a:bodyPr>
          <a:lstStyle/>
          <a:p>
            <a:pPr marL="0" indent="0">
              <a:buNone/>
            </a:pPr>
            <a:r>
              <a:rPr lang="en-AU" dirty="0"/>
              <a:t>“Actually running logistic regression, after feature vectors and labels were all set up, went particularly fast, leading to the remark: ‘</a:t>
            </a:r>
            <a:r>
              <a:rPr lang="en-AU" dirty="0">
                <a:solidFill>
                  <a:schemeClr val="accent2">
                    <a:lumMod val="75000"/>
                    <a:lumOff val="25000"/>
                  </a:schemeClr>
                </a:solidFill>
              </a:rPr>
              <a:t>and I thought machine learning was difficult</a:t>
            </a:r>
            <a:r>
              <a:rPr lang="en-AU" dirty="0"/>
              <a:t>’!</a:t>
            </a:r>
          </a:p>
          <a:p>
            <a:pPr marL="0" indent="0">
              <a:buNone/>
            </a:pPr>
            <a:r>
              <a:rPr lang="en-AU" dirty="0"/>
              <a:t>In this lies what I identify as the ‘</a:t>
            </a:r>
            <a:r>
              <a:rPr lang="en-AU" dirty="0">
                <a:solidFill>
                  <a:srgbClr val="C00000"/>
                </a:solidFill>
              </a:rPr>
              <a:t>TV Chef Problem</a:t>
            </a:r>
            <a:r>
              <a:rPr lang="en-AU" dirty="0"/>
              <a:t>’: if all the ingredients are prepared earlier, the task looks easy. However, this </a:t>
            </a:r>
            <a:r>
              <a:rPr lang="en-AU" dirty="0">
                <a:solidFill>
                  <a:srgbClr val="C00000"/>
                </a:solidFill>
              </a:rPr>
              <a:t>hides that sourcing and preparing </a:t>
            </a:r>
            <a:r>
              <a:rPr lang="en-AU" dirty="0"/>
              <a:t>those ingredients, as well as determining if you’ve even got the </a:t>
            </a:r>
            <a:r>
              <a:rPr lang="en-AU" dirty="0">
                <a:solidFill>
                  <a:srgbClr val="C00000"/>
                </a:solidFill>
              </a:rPr>
              <a:t>right recipe</a:t>
            </a:r>
            <a:r>
              <a:rPr lang="en-AU" dirty="0"/>
              <a:t>, is where the real difficulty and </a:t>
            </a:r>
            <a:r>
              <a:rPr lang="en-AU" dirty="0">
                <a:solidFill>
                  <a:srgbClr val="C00000"/>
                </a:solidFill>
              </a:rPr>
              <a:t>ambiguity</a:t>
            </a:r>
            <a:r>
              <a:rPr lang="en-AU" dirty="0"/>
              <a:t> lies.</a:t>
            </a:r>
          </a:p>
          <a:p>
            <a:pPr marL="0" indent="0">
              <a:buNone/>
            </a:pPr>
            <a:r>
              <a:rPr lang="en-AU" dirty="0"/>
              <a:t>Watching the TV Chef is effortless, but answering ‘</a:t>
            </a:r>
            <a:r>
              <a:rPr lang="en-AU" dirty="0">
                <a:solidFill>
                  <a:srgbClr val="00B050"/>
                </a:solidFill>
              </a:rPr>
              <a:t>is this meal right</a:t>
            </a:r>
            <a:r>
              <a:rPr lang="en-AU" dirty="0"/>
              <a:t>?’ can be really hard”</a:t>
            </a:r>
          </a:p>
          <a:p>
            <a:pPr marL="0" indent="0">
              <a:buNone/>
            </a:pPr>
            <a:endParaRPr lang="en-AU" dirty="0"/>
          </a:p>
          <a:p>
            <a:pPr marL="0" indent="0">
              <a:buNone/>
            </a:pPr>
            <a:r>
              <a:rPr lang="en-AU" dirty="0"/>
              <a:t>James Gardner, ANU undergraduate</a:t>
            </a:r>
          </a:p>
        </p:txBody>
      </p:sp>
      <p:pic>
        <p:nvPicPr>
          <p:cNvPr id="6" name="Picture 5" descr="Machine learning on a napkin">
            <a:extLst>
              <a:ext uri="{FF2B5EF4-FFF2-40B4-BE49-F238E27FC236}">
                <a16:creationId xmlns:a16="http://schemas.microsoft.com/office/drawing/2014/main" id="{1CEF5EDC-EA9D-4164-BF3A-30D65799B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9819" y="0"/>
            <a:ext cx="2814181" cy="5143500"/>
          </a:xfrm>
          <a:prstGeom prst="rect">
            <a:avLst/>
          </a:prstGeom>
        </p:spPr>
      </p:pic>
    </p:spTree>
    <p:extLst>
      <p:ext uri="{BB962C8B-B14F-4D97-AF65-F5344CB8AC3E}">
        <p14:creationId xmlns:p14="http://schemas.microsoft.com/office/powerpoint/2010/main" val="2790893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636F6CE-608A-443B-85C0-653BAA949C10}"/>
              </a:ext>
            </a:extLst>
          </p:cNvPr>
          <p:cNvPicPr>
            <a:picLocks noChangeAspect="1"/>
          </p:cNvPicPr>
          <p:nvPr/>
        </p:nvPicPr>
        <p:blipFill>
          <a:blip r:embed="rId2"/>
          <a:stretch>
            <a:fillRect/>
          </a:stretch>
        </p:blipFill>
        <p:spPr>
          <a:xfrm>
            <a:off x="5890133" y="3684791"/>
            <a:ext cx="1444781" cy="1159691"/>
          </a:xfrm>
          <a:prstGeom prst="rect">
            <a:avLst/>
          </a:prstGeom>
        </p:spPr>
      </p:pic>
      <p:pic>
        <p:nvPicPr>
          <p:cNvPr id="31" name="Picture 30">
            <a:extLst>
              <a:ext uri="{FF2B5EF4-FFF2-40B4-BE49-F238E27FC236}">
                <a16:creationId xmlns:a16="http://schemas.microsoft.com/office/drawing/2014/main" id="{B8483460-EBA6-4D6A-B06B-D3B4FC242704}"/>
              </a:ext>
            </a:extLst>
          </p:cNvPr>
          <p:cNvPicPr>
            <a:picLocks noChangeAspect="1"/>
          </p:cNvPicPr>
          <p:nvPr/>
        </p:nvPicPr>
        <p:blipFill>
          <a:blip r:embed="rId3"/>
          <a:stretch>
            <a:fillRect/>
          </a:stretch>
        </p:blipFill>
        <p:spPr>
          <a:xfrm>
            <a:off x="8480123" y="4161858"/>
            <a:ext cx="732619" cy="947931"/>
          </a:xfrm>
          <a:prstGeom prst="rect">
            <a:avLst/>
          </a:prstGeom>
        </p:spPr>
      </p:pic>
      <p:pic>
        <p:nvPicPr>
          <p:cNvPr id="30" name="Picture 29">
            <a:extLst>
              <a:ext uri="{FF2B5EF4-FFF2-40B4-BE49-F238E27FC236}">
                <a16:creationId xmlns:a16="http://schemas.microsoft.com/office/drawing/2014/main" id="{44FD5A39-454F-4B88-A230-C26BC5C36E0E}"/>
              </a:ext>
            </a:extLst>
          </p:cNvPr>
          <p:cNvPicPr>
            <a:picLocks noChangeAspect="1"/>
          </p:cNvPicPr>
          <p:nvPr/>
        </p:nvPicPr>
        <p:blipFill>
          <a:blip r:embed="rId4"/>
          <a:stretch>
            <a:fillRect/>
          </a:stretch>
        </p:blipFill>
        <p:spPr>
          <a:xfrm>
            <a:off x="5775433" y="1256250"/>
            <a:ext cx="731897" cy="933900"/>
          </a:xfrm>
          <a:prstGeom prst="rect">
            <a:avLst/>
          </a:prstGeom>
        </p:spPr>
      </p:pic>
      <p:pic>
        <p:nvPicPr>
          <p:cNvPr id="32" name="Picture 31">
            <a:extLst>
              <a:ext uri="{FF2B5EF4-FFF2-40B4-BE49-F238E27FC236}">
                <a16:creationId xmlns:a16="http://schemas.microsoft.com/office/drawing/2014/main" id="{84648B49-3712-40DF-88E3-F28FAE44D093}"/>
              </a:ext>
            </a:extLst>
          </p:cNvPr>
          <p:cNvPicPr>
            <a:picLocks noChangeAspect="1"/>
          </p:cNvPicPr>
          <p:nvPr/>
        </p:nvPicPr>
        <p:blipFill>
          <a:blip r:embed="rId3"/>
          <a:stretch>
            <a:fillRect/>
          </a:stretch>
        </p:blipFill>
        <p:spPr>
          <a:xfrm>
            <a:off x="7664088" y="967563"/>
            <a:ext cx="701548" cy="907728"/>
          </a:xfrm>
          <a:prstGeom prst="rect">
            <a:avLst/>
          </a:prstGeom>
        </p:spPr>
      </p:pic>
      <p:sp>
        <p:nvSpPr>
          <p:cNvPr id="2" name="Title 1">
            <a:extLst>
              <a:ext uri="{FF2B5EF4-FFF2-40B4-BE49-F238E27FC236}">
                <a16:creationId xmlns:a16="http://schemas.microsoft.com/office/drawing/2014/main" id="{01001040-F87D-4AF7-824E-3C5FEB882E7E}"/>
              </a:ext>
            </a:extLst>
          </p:cNvPr>
          <p:cNvSpPr>
            <a:spLocks noGrp="1"/>
          </p:cNvSpPr>
          <p:nvPr>
            <p:ph type="title"/>
          </p:nvPr>
        </p:nvSpPr>
        <p:spPr/>
        <p:txBody>
          <a:bodyPr/>
          <a:lstStyle/>
          <a:p>
            <a:r>
              <a:rPr lang="en-AU" dirty="0"/>
              <a:t>Come work with us</a:t>
            </a:r>
          </a:p>
        </p:txBody>
      </p:sp>
      <p:sp>
        <p:nvSpPr>
          <p:cNvPr id="3" name="Text Placeholder 2">
            <a:extLst>
              <a:ext uri="{FF2B5EF4-FFF2-40B4-BE49-F238E27FC236}">
                <a16:creationId xmlns:a16="http://schemas.microsoft.com/office/drawing/2014/main" id="{6BF6E1E9-6715-4A84-ACED-3BE34C0F08F6}"/>
              </a:ext>
            </a:extLst>
          </p:cNvPr>
          <p:cNvSpPr>
            <a:spLocks noGrp="1"/>
          </p:cNvSpPr>
          <p:nvPr>
            <p:ph type="body" sz="quarter" idx="10"/>
          </p:nvPr>
        </p:nvSpPr>
        <p:spPr/>
        <p:txBody>
          <a:bodyPr/>
          <a:lstStyle/>
          <a:p>
            <a:r>
              <a:rPr lang="en-AU" dirty="0"/>
              <a:t>Machine Learning for Scientific Discovery</a:t>
            </a:r>
          </a:p>
        </p:txBody>
      </p:sp>
      <p:sp>
        <p:nvSpPr>
          <p:cNvPr id="4" name="Content Placeholder 3">
            <a:extLst>
              <a:ext uri="{FF2B5EF4-FFF2-40B4-BE49-F238E27FC236}">
                <a16:creationId xmlns:a16="http://schemas.microsoft.com/office/drawing/2014/main" id="{E25D48D4-DA46-4173-902A-C1FAA7C18BAF}"/>
              </a:ext>
            </a:extLst>
          </p:cNvPr>
          <p:cNvSpPr>
            <a:spLocks noGrp="1"/>
          </p:cNvSpPr>
          <p:nvPr>
            <p:ph idx="1"/>
          </p:nvPr>
        </p:nvSpPr>
        <p:spPr>
          <a:xfrm>
            <a:off x="421874" y="1270793"/>
            <a:ext cx="5484120" cy="3552508"/>
          </a:xfrm>
        </p:spPr>
        <p:txBody>
          <a:bodyPr>
            <a:normAutofit/>
          </a:bodyPr>
          <a:lstStyle/>
          <a:p>
            <a:r>
              <a:rPr lang="en-AU" dirty="0"/>
              <a:t>Work with an interdisciplinary group of EMCRs on challenging real world problems</a:t>
            </a:r>
          </a:p>
          <a:p>
            <a:r>
              <a:rPr lang="en-AU" dirty="0"/>
              <a:t>Develop new methods at the interface between statistics and MLAI</a:t>
            </a:r>
          </a:p>
          <a:p>
            <a:r>
              <a:rPr lang="en-AU" dirty="0"/>
              <a:t>Publish, network, and pitch new ideas</a:t>
            </a:r>
          </a:p>
          <a:p>
            <a:r>
              <a:rPr lang="en-AU" dirty="0"/>
              <a:t>Have impact on industrial, environmental and agricultural programs</a:t>
            </a:r>
            <a:br>
              <a:rPr lang="en-AU" dirty="0"/>
            </a:br>
            <a:endParaRPr lang="en-AU" dirty="0"/>
          </a:p>
          <a:p>
            <a:r>
              <a:rPr lang="en-AU" b="1" dirty="0"/>
              <a:t>Open positions at     </a:t>
            </a:r>
            <a:r>
              <a:rPr lang="en-AU" b="1" dirty="0">
                <a:hlinkClick r:id="rId5"/>
              </a:rPr>
              <a:t>https://jobs.csiro.au/</a:t>
            </a:r>
            <a:endParaRPr lang="en-AU" b="1" dirty="0"/>
          </a:p>
          <a:p>
            <a:endParaRPr lang="en-AU" dirty="0"/>
          </a:p>
        </p:txBody>
      </p:sp>
      <p:pic>
        <p:nvPicPr>
          <p:cNvPr id="15" name="Picture 2">
            <a:extLst>
              <a:ext uri="{FF2B5EF4-FFF2-40B4-BE49-F238E27FC236}">
                <a16:creationId xmlns:a16="http://schemas.microsoft.com/office/drawing/2014/main" id="{C7C0E226-D378-411D-837C-DBE0E4E4E9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58254" y="2451087"/>
            <a:ext cx="1212726" cy="12127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a:extLst>
              <a:ext uri="{FF2B5EF4-FFF2-40B4-BE49-F238E27FC236}">
                <a16:creationId xmlns:a16="http://schemas.microsoft.com/office/drawing/2014/main" id="{ED97752D-8D02-41D9-9614-B9CFA11933D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95295" y="2984543"/>
            <a:ext cx="803152" cy="11596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a:extLst>
              <a:ext uri="{FF2B5EF4-FFF2-40B4-BE49-F238E27FC236}">
                <a16:creationId xmlns:a16="http://schemas.microsoft.com/office/drawing/2014/main" id="{83CF5975-FAE4-48E5-9FEA-EC51F4A0801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02157" y="2695448"/>
            <a:ext cx="1266644" cy="152393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ED26D723-B5F2-4E74-882E-E440306939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77625" y="720518"/>
            <a:ext cx="867981" cy="115730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a:extLst>
              <a:ext uri="{FF2B5EF4-FFF2-40B4-BE49-F238E27FC236}">
                <a16:creationId xmlns:a16="http://schemas.microsoft.com/office/drawing/2014/main" id="{E51A074A-86BD-4053-A323-F3316886845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78880" y="937638"/>
            <a:ext cx="1142948" cy="15239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DCA2ED49-63D7-4705-A4BA-6CDE4D5C16A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24465" y="2062277"/>
            <a:ext cx="565327" cy="7715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a:extLst>
              <a:ext uri="{FF2B5EF4-FFF2-40B4-BE49-F238E27FC236}">
                <a16:creationId xmlns:a16="http://schemas.microsoft.com/office/drawing/2014/main" id="{347E49C9-A6C8-4653-A945-2ED7C376060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40957" y="4216655"/>
            <a:ext cx="700425" cy="9339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2">
            <a:extLst>
              <a:ext uri="{FF2B5EF4-FFF2-40B4-BE49-F238E27FC236}">
                <a16:creationId xmlns:a16="http://schemas.microsoft.com/office/drawing/2014/main" id="{E9924158-E7A0-49D3-B5F3-35C0ECAB9FB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34914" y="2911492"/>
            <a:ext cx="726182" cy="107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A4F7CC9D-038D-4382-A696-B3788004326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12073" y="49663"/>
            <a:ext cx="959474" cy="111861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6">
            <a:extLst>
              <a:ext uri="{FF2B5EF4-FFF2-40B4-BE49-F238E27FC236}">
                <a16:creationId xmlns:a16="http://schemas.microsoft.com/office/drawing/2014/main" id="{BCAF31C3-6E16-4F69-AA4F-142E34BAA5D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112686" y="1880361"/>
            <a:ext cx="1045585" cy="9472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1A8C27F5-E654-4A60-82AD-870186FA5D2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884432" y="-20681"/>
            <a:ext cx="1250670" cy="835957"/>
          </a:xfrm>
          <a:prstGeom prst="rect">
            <a:avLst/>
          </a:prstGeom>
        </p:spPr>
      </p:pic>
      <p:pic>
        <p:nvPicPr>
          <p:cNvPr id="28" name="Picture 18">
            <a:extLst>
              <a:ext uri="{FF2B5EF4-FFF2-40B4-BE49-F238E27FC236}">
                <a16:creationId xmlns:a16="http://schemas.microsoft.com/office/drawing/2014/main" id="{10025625-7331-45BE-B0E8-C7D7FDB38AE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759991" y="-7218"/>
            <a:ext cx="1119087" cy="111908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C39FA767-3776-4C51-B559-6C4393B43C9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026207" y="4140896"/>
            <a:ext cx="1484269" cy="9898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6DD3257-9307-4211-821F-A20DC80C41A2}"/>
              </a:ext>
            </a:extLst>
          </p:cNvPr>
          <p:cNvPicPr>
            <a:picLocks noChangeAspect="1"/>
          </p:cNvPicPr>
          <p:nvPr/>
        </p:nvPicPr>
        <p:blipFill>
          <a:blip r:embed="rId19"/>
          <a:stretch>
            <a:fillRect/>
          </a:stretch>
        </p:blipFill>
        <p:spPr>
          <a:xfrm>
            <a:off x="5465540" y="1970685"/>
            <a:ext cx="914835" cy="9547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F518F063-5393-48F9-8CD9-CC2D8013039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84851" y="4140896"/>
            <a:ext cx="859469" cy="954734"/>
          </a:xfrm>
          <a:prstGeom prst="rect">
            <a:avLst/>
          </a:prstGeom>
        </p:spPr>
      </p:pic>
      <p:sp>
        <p:nvSpPr>
          <p:cNvPr id="33" name="TextBox 32">
            <a:extLst>
              <a:ext uri="{FF2B5EF4-FFF2-40B4-BE49-F238E27FC236}">
                <a16:creationId xmlns:a16="http://schemas.microsoft.com/office/drawing/2014/main" id="{38212240-CE3E-4A06-A950-9FF3A996BCAA}"/>
              </a:ext>
            </a:extLst>
          </p:cNvPr>
          <p:cNvSpPr txBox="1"/>
          <p:nvPr/>
        </p:nvSpPr>
        <p:spPr>
          <a:xfrm>
            <a:off x="553383" y="4413082"/>
            <a:ext cx="4634484" cy="541046"/>
          </a:xfrm>
          <a:prstGeom prst="rect">
            <a:avLst/>
          </a:prstGeom>
          <a:noFill/>
        </p:spPr>
        <p:txBody>
          <a:bodyPr wrap="square">
            <a:spAutoFit/>
          </a:bodyPr>
          <a:lstStyle/>
          <a:p>
            <a:pPr marL="269993" lvl="2" indent="-269993">
              <a:lnSpc>
                <a:spcPct val="80000"/>
              </a:lnSpc>
              <a:spcAft>
                <a:spcPct val="0"/>
              </a:spcAft>
            </a:pPr>
            <a:r>
              <a:rPr lang="en-US" dirty="0"/>
              <a:t>cheng-soon.ong@data61.csiro.au</a:t>
            </a:r>
          </a:p>
          <a:p>
            <a:pPr marL="269993" lvl="2" indent="-269993">
              <a:lnSpc>
                <a:spcPct val="80000"/>
              </a:lnSpc>
              <a:spcAft>
                <a:spcPct val="0"/>
              </a:spcAft>
            </a:pPr>
            <a:r>
              <a:rPr lang="en-US" dirty="0">
                <a:hlinkClick r:id="rId21"/>
              </a:rPr>
              <a:t>https://research.csiro.au/mlai-fsp/</a:t>
            </a:r>
            <a:endParaRPr lang="en-US" dirty="0"/>
          </a:p>
        </p:txBody>
      </p:sp>
    </p:spTree>
    <p:extLst>
      <p:ext uri="{BB962C8B-B14F-4D97-AF65-F5344CB8AC3E}">
        <p14:creationId xmlns:p14="http://schemas.microsoft.com/office/powerpoint/2010/main" val="2665988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51520" y="1275605"/>
            <a:ext cx="7848872" cy="2736305"/>
          </a:xfrm>
        </p:spPr>
        <p:txBody>
          <a:bodyPr/>
          <a:lstStyle/>
          <a:p>
            <a:pPr>
              <a:spcAft>
                <a:spcPct val="0"/>
              </a:spcAft>
            </a:pPr>
            <a:r>
              <a:rPr lang="en-US" dirty="0"/>
              <a:t>What to do with a predictor?</a:t>
            </a:r>
          </a:p>
          <a:p>
            <a:pPr lvl="1"/>
            <a:endParaRPr lang="en-US" dirty="0"/>
          </a:p>
          <a:p>
            <a:pPr lvl="1"/>
            <a:endParaRPr lang="en-US" dirty="0"/>
          </a:p>
        </p:txBody>
      </p:sp>
      <p:pic>
        <p:nvPicPr>
          <p:cNvPr id="5" name="Picture 4" descr="A close up of a logo&#10;&#10;Description automatically generated">
            <a:extLst>
              <a:ext uri="{FF2B5EF4-FFF2-40B4-BE49-F238E27FC236}">
                <a16:creationId xmlns:a16="http://schemas.microsoft.com/office/drawing/2014/main" id="{0E064DF0-9256-4A54-ABE7-1ABA0B9280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8771" y="195486"/>
            <a:ext cx="1426103" cy="1584176"/>
          </a:xfrm>
          <a:prstGeom prst="rect">
            <a:avLst/>
          </a:prstGeom>
        </p:spPr>
      </p:pic>
    </p:spTree>
    <p:extLst>
      <p:ext uri="{BB962C8B-B14F-4D97-AF65-F5344CB8AC3E}">
        <p14:creationId xmlns:p14="http://schemas.microsoft.com/office/powerpoint/2010/main" val="1167045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EE41BCA4-D681-7A4E-AA1D-572FC16A025B}"/>
              </a:ext>
            </a:extLst>
          </p:cNvPr>
          <p:cNvSpPr>
            <a:spLocks noGrp="1"/>
          </p:cNvSpPr>
          <p:nvPr>
            <p:ph idx="1"/>
          </p:nvPr>
        </p:nvSpPr>
        <p:spPr>
          <a:xfrm>
            <a:off x="253583" y="1409816"/>
            <a:ext cx="8640958" cy="3181202"/>
          </a:xfrm>
        </p:spPr>
        <p:txBody>
          <a:bodyPr>
            <a:normAutofit fontScale="85000" lnSpcReduction="20000"/>
          </a:bodyPr>
          <a:lstStyle/>
          <a:p>
            <a:r>
              <a:rPr lang="en-US" dirty="0"/>
              <a:t>Machine Learning is about prediction</a:t>
            </a:r>
          </a:p>
          <a:p>
            <a:pPr lvl="1"/>
            <a:r>
              <a:rPr lang="en-US" dirty="0"/>
              <a:t>Examples/covariates/features</a:t>
            </a:r>
          </a:p>
          <a:p>
            <a:pPr lvl="1"/>
            <a:r>
              <a:rPr lang="en-US" dirty="0"/>
              <a:t>Labels/annotations/target variable</a:t>
            </a:r>
            <a:br>
              <a:rPr lang="en-US" dirty="0"/>
            </a:br>
            <a:br>
              <a:rPr lang="en-US" dirty="0"/>
            </a:br>
            <a:r>
              <a:rPr lang="en-US" dirty="0"/>
              <a:t>Predictor</a:t>
            </a:r>
          </a:p>
          <a:p>
            <a:pPr lvl="1"/>
            <a:endParaRPr lang="en-US" dirty="0"/>
          </a:p>
          <a:p>
            <a:pPr lvl="1"/>
            <a:endParaRPr lang="en-US" dirty="0"/>
          </a:p>
          <a:p>
            <a:pPr lvl="1"/>
            <a:endParaRPr lang="en-US" dirty="0"/>
          </a:p>
          <a:p>
            <a:r>
              <a:rPr lang="en-US" dirty="0"/>
              <a:t>Estimate the best predictor = training</a:t>
            </a:r>
          </a:p>
          <a:p>
            <a:pPr lvl="1"/>
            <a:r>
              <a:rPr lang="en-US" dirty="0"/>
              <a:t>No mechanistic model of the phenomenon</a:t>
            </a:r>
          </a:p>
          <a:p>
            <a:pPr lvl="1"/>
            <a:r>
              <a:rPr lang="en-US" dirty="0"/>
              <a:t>There are many examples</a:t>
            </a:r>
          </a:p>
          <a:p>
            <a:pPr lvl="1"/>
            <a:r>
              <a:rPr lang="en-US" dirty="0"/>
              <a:t>The outcomes (labels) are well defined (usually binary)         </a:t>
            </a:r>
          </a:p>
        </p:txBody>
      </p:sp>
      <p:sp>
        <p:nvSpPr>
          <p:cNvPr id="2" name="Rectangle: Rounded Corners 1">
            <a:extLst>
              <a:ext uri="{FF2B5EF4-FFF2-40B4-BE49-F238E27FC236}">
                <a16:creationId xmlns:a16="http://schemas.microsoft.com/office/drawing/2014/main" id="{CF3EBEA9-7973-4CFA-AF13-4A88D30FEF61}"/>
              </a:ext>
            </a:extLst>
          </p:cNvPr>
          <p:cNvSpPr/>
          <p:nvPr/>
        </p:nvSpPr>
        <p:spPr>
          <a:xfrm>
            <a:off x="1691680" y="2427734"/>
            <a:ext cx="273630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itle 5"/>
          <p:cNvSpPr>
            <a:spLocks noGrp="1"/>
          </p:cNvSpPr>
          <p:nvPr>
            <p:ph type="title"/>
          </p:nvPr>
        </p:nvSpPr>
        <p:spPr>
          <a:xfrm>
            <a:off x="1403648" y="91827"/>
            <a:ext cx="7488832" cy="639365"/>
          </a:xfrm>
        </p:spPr>
        <p:txBody>
          <a:bodyPr>
            <a:normAutofit/>
          </a:bodyPr>
          <a:lstStyle/>
          <a:p>
            <a:r>
              <a:rPr lang="en-AU" dirty="0"/>
              <a:t>What is Machine Learning?</a:t>
            </a:r>
          </a:p>
        </p:txBody>
      </p:sp>
      <p:pic>
        <p:nvPicPr>
          <p:cNvPr id="2050" name="Picture 2">
            <a:extLst>
              <a:ext uri="{FF2B5EF4-FFF2-40B4-BE49-F238E27FC236}">
                <a16:creationId xmlns:a16="http://schemas.microsoft.com/office/drawing/2014/main" id="{060D9889-256D-4C67-8889-574457275C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2643758"/>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a:extLst>
              <a:ext uri="{FF2B5EF4-FFF2-40B4-BE49-F238E27FC236}">
                <a16:creationId xmlns:a16="http://schemas.microsoft.com/office/drawing/2014/main" id="{1146CD63-7771-4901-A977-A6DC3C57FF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780" y="1894210"/>
            <a:ext cx="20447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a:extLst>
              <a:ext uri="{FF2B5EF4-FFF2-40B4-BE49-F238E27FC236}">
                <a16:creationId xmlns:a16="http://schemas.microsoft.com/office/drawing/2014/main" id="{4130D6AF-B264-481C-A5B7-264EC6731F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1780" y="1579614"/>
            <a:ext cx="21082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Placeholder 2">
            <a:extLst>
              <a:ext uri="{FF2B5EF4-FFF2-40B4-BE49-F238E27FC236}">
                <a16:creationId xmlns:a16="http://schemas.microsoft.com/office/drawing/2014/main" id="{ACACAABB-1F21-456E-93EC-E316C724DEDA}"/>
              </a:ext>
            </a:extLst>
          </p:cNvPr>
          <p:cNvSpPr txBox="1">
            <a:spLocks/>
          </p:cNvSpPr>
          <p:nvPr/>
        </p:nvSpPr>
        <p:spPr>
          <a:xfrm>
            <a:off x="419100" y="741392"/>
            <a:ext cx="8115300" cy="333375"/>
          </a:xfrm>
          <a:prstGeom prst="rect">
            <a:avLst/>
          </a:prstGeom>
        </p:spPr>
        <p:txBody>
          <a:bodyPr vert="horz" lIns="0" tIns="0" rIns="0" bIns="0" rtlCol="0" anchor="ctr"/>
          <a:lstStyle>
            <a:defPPr>
              <a:defRPr lang="en-US"/>
            </a:defPPr>
            <a:lvl1pPr marL="0" algn="l" defTabSz="914400" rtl="0" eaLnBrk="1" latinLnBrk="0" hangingPunct="1">
              <a:defRPr sz="9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00A9CE"/>
                </a:solidFill>
              </a:rPr>
              <a:t>Assume we have managed to train a sensible predictor</a:t>
            </a:r>
          </a:p>
        </p:txBody>
      </p:sp>
    </p:spTree>
    <p:extLst>
      <p:ext uri="{BB962C8B-B14F-4D97-AF65-F5344CB8AC3E}">
        <p14:creationId xmlns:p14="http://schemas.microsoft.com/office/powerpoint/2010/main" val="4054842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B2A063D-B3E5-D94C-A558-51F46922EF6C}"/>
              </a:ext>
            </a:extLst>
          </p:cNvPr>
          <p:cNvSpPr>
            <a:spLocks noGrp="1"/>
          </p:cNvSpPr>
          <p:nvPr>
            <p:ph idx="1"/>
          </p:nvPr>
        </p:nvSpPr>
        <p:spPr>
          <a:xfrm>
            <a:off x="514350" y="771550"/>
            <a:ext cx="8115300" cy="3888431"/>
          </a:xfrm>
        </p:spPr>
        <p:txBody>
          <a:bodyPr/>
          <a:lstStyle/>
          <a:p>
            <a:r>
              <a:rPr lang="en-US" dirty="0">
                <a:solidFill>
                  <a:schemeClr val="tx2"/>
                </a:solidFill>
              </a:rPr>
              <a:t>Assume that domain knowledge is captured by a predictor</a:t>
            </a:r>
            <a:br>
              <a:rPr lang="en-US" dirty="0">
                <a:solidFill>
                  <a:schemeClr val="tx2"/>
                </a:solidFill>
              </a:rPr>
            </a:br>
            <a:br>
              <a:rPr lang="en-US" dirty="0">
                <a:solidFill>
                  <a:schemeClr val="tx2"/>
                </a:solidFill>
              </a:rPr>
            </a:br>
            <a:br>
              <a:rPr lang="en-US" dirty="0">
                <a:solidFill>
                  <a:schemeClr val="tx2"/>
                </a:solidFill>
              </a:rPr>
            </a:br>
            <a:endParaRPr lang="en-US" dirty="0">
              <a:solidFill>
                <a:schemeClr val="tx2"/>
              </a:solidFill>
            </a:endParaRPr>
          </a:p>
          <a:p>
            <a:r>
              <a:rPr lang="en-US" dirty="0">
                <a:solidFill>
                  <a:schemeClr val="tx2"/>
                </a:solidFill>
              </a:rPr>
              <a:t>Use predictor to decide where to measure (ABCDE)</a:t>
            </a:r>
          </a:p>
          <a:p>
            <a:pPr lvl="1"/>
            <a:r>
              <a:rPr lang="en-US" dirty="0">
                <a:solidFill>
                  <a:schemeClr val="accent6">
                    <a:lumMod val="60000"/>
                    <a:lumOff val="40000"/>
                  </a:schemeClr>
                </a:solidFill>
              </a:rPr>
              <a:t>(A)</a:t>
            </a:r>
            <a:r>
              <a:rPr lang="en-US" dirty="0">
                <a:solidFill>
                  <a:schemeClr val="tx2"/>
                </a:solidFill>
              </a:rPr>
              <a:t> Active Learning</a:t>
            </a:r>
          </a:p>
          <a:p>
            <a:pPr lvl="1"/>
            <a:r>
              <a:rPr lang="en-US" dirty="0">
                <a:solidFill>
                  <a:schemeClr val="accent6">
                    <a:lumMod val="60000"/>
                    <a:lumOff val="40000"/>
                  </a:schemeClr>
                </a:solidFill>
              </a:rPr>
              <a:t>(B)</a:t>
            </a:r>
            <a:r>
              <a:rPr lang="en-US" dirty="0">
                <a:solidFill>
                  <a:schemeClr val="tx2"/>
                </a:solidFill>
              </a:rPr>
              <a:t> Bandits / Bayesian </a:t>
            </a:r>
            <a:r>
              <a:rPr lang="en-US" dirty="0" err="1">
                <a:solidFill>
                  <a:schemeClr val="tx2"/>
                </a:solidFill>
              </a:rPr>
              <a:t>Optimisation</a:t>
            </a:r>
            <a:endParaRPr lang="en-US" dirty="0">
              <a:solidFill>
                <a:schemeClr val="tx2"/>
              </a:solidFill>
            </a:endParaRPr>
          </a:p>
          <a:p>
            <a:pPr lvl="1"/>
            <a:r>
              <a:rPr lang="en-US" dirty="0">
                <a:solidFill>
                  <a:schemeClr val="accent6">
                    <a:lumMod val="60000"/>
                    <a:lumOff val="40000"/>
                  </a:schemeClr>
                </a:solidFill>
              </a:rPr>
              <a:t>(C)</a:t>
            </a:r>
            <a:r>
              <a:rPr lang="en-US" dirty="0">
                <a:solidFill>
                  <a:schemeClr val="tx2"/>
                </a:solidFill>
              </a:rPr>
              <a:t> Choice Theory</a:t>
            </a:r>
          </a:p>
          <a:p>
            <a:pPr lvl="1"/>
            <a:r>
              <a:rPr lang="en-US" dirty="0">
                <a:solidFill>
                  <a:schemeClr val="accent6">
                    <a:lumMod val="60000"/>
                    <a:lumOff val="40000"/>
                  </a:schemeClr>
                </a:solidFill>
              </a:rPr>
              <a:t>(DE) </a:t>
            </a:r>
            <a:r>
              <a:rPr lang="en-US" dirty="0">
                <a:solidFill>
                  <a:schemeClr val="tx2"/>
                </a:solidFill>
              </a:rPr>
              <a:t>Design of Experiments</a:t>
            </a:r>
            <a:br>
              <a:rPr lang="en-US" dirty="0">
                <a:solidFill>
                  <a:schemeClr val="tx2"/>
                </a:solidFill>
              </a:rPr>
            </a:br>
            <a:endParaRPr lang="en-US" dirty="0">
              <a:solidFill>
                <a:schemeClr val="tx2"/>
              </a:solidFill>
            </a:endParaRPr>
          </a:p>
          <a:p>
            <a:r>
              <a:rPr lang="en-US" dirty="0">
                <a:solidFill>
                  <a:schemeClr val="tx2"/>
                </a:solidFill>
              </a:rPr>
              <a:t>Not discussed today</a:t>
            </a:r>
          </a:p>
          <a:p>
            <a:pPr lvl="1"/>
            <a:r>
              <a:rPr lang="en-US" dirty="0">
                <a:solidFill>
                  <a:schemeClr val="tx2"/>
                </a:solidFill>
              </a:rPr>
              <a:t>Bayesian inference</a:t>
            </a:r>
          </a:p>
          <a:p>
            <a:pPr lvl="1"/>
            <a:r>
              <a:rPr lang="en-US" dirty="0">
                <a:solidFill>
                  <a:schemeClr val="tx2"/>
                </a:solidFill>
              </a:rPr>
              <a:t>Causal interventions</a:t>
            </a:r>
          </a:p>
          <a:p>
            <a:pPr lvl="1"/>
            <a:r>
              <a:rPr lang="en-US" dirty="0">
                <a:solidFill>
                  <a:schemeClr val="tx2"/>
                </a:solidFill>
              </a:rPr>
              <a:t>Reinforcement learning</a:t>
            </a:r>
          </a:p>
        </p:txBody>
      </p:sp>
      <p:pic>
        <p:nvPicPr>
          <p:cNvPr id="2050" name="Picture 2">
            <a:extLst>
              <a:ext uri="{FF2B5EF4-FFF2-40B4-BE49-F238E27FC236}">
                <a16:creationId xmlns:a16="http://schemas.microsoft.com/office/drawing/2014/main" id="{15A8B520-FEA3-4308-A620-1CF441CD7BD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30600" y="1131590"/>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5">
            <a:extLst>
              <a:ext uri="{FF2B5EF4-FFF2-40B4-BE49-F238E27FC236}">
                <a16:creationId xmlns:a16="http://schemas.microsoft.com/office/drawing/2014/main" id="{FE4E3E62-8F43-460A-9F1C-A682F7D91F03}"/>
              </a:ext>
            </a:extLst>
          </p:cNvPr>
          <p:cNvSpPr>
            <a:spLocks noGrp="1"/>
          </p:cNvSpPr>
          <p:nvPr>
            <p:ph type="title"/>
          </p:nvPr>
        </p:nvSpPr>
        <p:spPr>
          <a:xfrm>
            <a:off x="1403648" y="91827"/>
            <a:ext cx="7488832" cy="639365"/>
          </a:xfrm>
        </p:spPr>
        <p:txBody>
          <a:bodyPr>
            <a:normAutofit/>
          </a:bodyPr>
          <a:lstStyle/>
          <a:p>
            <a:r>
              <a:rPr lang="en-AU" dirty="0"/>
              <a:t>Taking action</a:t>
            </a:r>
          </a:p>
        </p:txBody>
      </p:sp>
    </p:spTree>
    <p:extLst>
      <p:ext uri="{BB962C8B-B14F-4D97-AF65-F5344CB8AC3E}">
        <p14:creationId xmlns:p14="http://schemas.microsoft.com/office/powerpoint/2010/main" val="2378169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6BB984B0-B987-4E27-BC9B-EA95F9328AF2}"/>
              </a:ext>
            </a:extLst>
          </p:cNvPr>
          <p:cNvGraphicFramePr>
            <a:graphicFrameLocks noChangeAspect="1"/>
          </p:cNvGraphicFramePr>
          <p:nvPr>
            <p:extLst>
              <p:ext uri="{D42A27DB-BD31-4B8C-83A1-F6EECF244321}">
                <p14:modId xmlns:p14="http://schemas.microsoft.com/office/powerpoint/2010/main" val="1182267525"/>
              </p:ext>
            </p:extLst>
          </p:nvPr>
        </p:nvGraphicFramePr>
        <p:xfrm>
          <a:off x="514350" y="771526"/>
          <a:ext cx="8115300" cy="4057650"/>
        </p:xfrm>
        <a:graphic>
          <a:graphicData uri="http://schemas.openxmlformats.org/presentationml/2006/ole">
            <mc:AlternateContent xmlns:mc="http://schemas.openxmlformats.org/markup-compatibility/2006">
              <mc:Choice xmlns:v="urn:schemas-microsoft-com:vml" Requires="v">
                <p:oleObj spid="_x0000_s1063" name="Acrobat Document" r:id="rId3" imgW="5486400" imgH="2743200" progId="AcroExch.Document.DC">
                  <p:embed/>
                </p:oleObj>
              </mc:Choice>
              <mc:Fallback>
                <p:oleObj name="Acrobat Document" r:id="rId3" imgW="5486400" imgH="2743200" progId="AcroExch.Document.DC">
                  <p:embed/>
                  <p:pic>
                    <p:nvPicPr>
                      <p:cNvPr id="0" name=""/>
                      <p:cNvPicPr/>
                      <p:nvPr/>
                    </p:nvPicPr>
                    <p:blipFill>
                      <a:blip r:embed="rId4"/>
                      <a:stretch>
                        <a:fillRect/>
                      </a:stretch>
                    </p:blipFill>
                    <p:spPr>
                      <a:xfrm>
                        <a:off x="514350" y="771526"/>
                        <a:ext cx="8115300" cy="40576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A5F6EA5-5971-244B-A473-524BB86B66F7}"/>
              </a:ext>
            </a:extLst>
          </p:cNvPr>
          <p:cNvSpPr>
            <a:spLocks noGrp="1"/>
          </p:cNvSpPr>
          <p:nvPr>
            <p:ph type="title"/>
          </p:nvPr>
        </p:nvSpPr>
        <p:spPr/>
        <p:txBody>
          <a:bodyPr/>
          <a:lstStyle/>
          <a:p>
            <a:r>
              <a:rPr lang="en-US" dirty="0"/>
              <a:t>A – Active Learning</a:t>
            </a:r>
          </a:p>
        </p:txBody>
      </p:sp>
      <p:sp>
        <p:nvSpPr>
          <p:cNvPr id="3" name="Text Placeholder 2">
            <a:extLst>
              <a:ext uri="{FF2B5EF4-FFF2-40B4-BE49-F238E27FC236}">
                <a16:creationId xmlns:a16="http://schemas.microsoft.com/office/drawing/2014/main" id="{4D9D1A38-1417-164E-88DD-AEE2EB7CE34D}"/>
              </a:ext>
            </a:extLst>
          </p:cNvPr>
          <p:cNvSpPr>
            <a:spLocks noGrp="1"/>
          </p:cNvSpPr>
          <p:nvPr>
            <p:ph type="body" sz="quarter" idx="10"/>
          </p:nvPr>
        </p:nvSpPr>
        <p:spPr/>
        <p:txBody>
          <a:bodyPr>
            <a:normAutofit/>
          </a:bodyPr>
          <a:lstStyle/>
          <a:p>
            <a:r>
              <a:rPr lang="en-US" dirty="0"/>
              <a:t>Want to build a classifier without paying for a lot of labels</a:t>
            </a:r>
          </a:p>
        </p:txBody>
      </p:sp>
      <p:sp>
        <p:nvSpPr>
          <p:cNvPr id="4" name="TextBox 3">
            <a:extLst>
              <a:ext uri="{FF2B5EF4-FFF2-40B4-BE49-F238E27FC236}">
                <a16:creationId xmlns:a16="http://schemas.microsoft.com/office/drawing/2014/main" id="{899A6577-315A-4227-B601-377800FF6FEC}"/>
              </a:ext>
            </a:extLst>
          </p:cNvPr>
          <p:cNvSpPr txBox="1"/>
          <p:nvPr/>
        </p:nvSpPr>
        <p:spPr>
          <a:xfrm>
            <a:off x="395536" y="4740429"/>
            <a:ext cx="5060937" cy="307777"/>
          </a:xfrm>
          <a:prstGeom prst="rect">
            <a:avLst/>
          </a:prstGeom>
          <a:noFill/>
        </p:spPr>
        <p:txBody>
          <a:bodyPr wrap="none" rtlCol="0">
            <a:spAutoFit/>
          </a:bodyPr>
          <a:lstStyle/>
          <a:p>
            <a:r>
              <a:rPr lang="en-AU" sz="1400" dirty="0">
                <a:solidFill>
                  <a:schemeClr val="accent6">
                    <a:lumMod val="60000"/>
                    <a:lumOff val="40000"/>
                  </a:schemeClr>
                </a:solidFill>
              </a:rPr>
              <a:t>Tran, Ong, Wolf, Combining active learning suggestions, </a:t>
            </a:r>
            <a:r>
              <a:rPr lang="en-AU" sz="1400" dirty="0" err="1">
                <a:solidFill>
                  <a:schemeClr val="accent6">
                    <a:lumMod val="60000"/>
                    <a:lumOff val="40000"/>
                  </a:schemeClr>
                </a:solidFill>
              </a:rPr>
              <a:t>PeerJ</a:t>
            </a:r>
            <a:r>
              <a:rPr lang="en-AU" sz="1400" dirty="0">
                <a:solidFill>
                  <a:schemeClr val="accent6">
                    <a:lumMod val="60000"/>
                    <a:lumOff val="40000"/>
                  </a:schemeClr>
                </a:solidFill>
              </a:rPr>
              <a:t> 2018</a:t>
            </a:r>
          </a:p>
        </p:txBody>
      </p:sp>
    </p:spTree>
    <p:extLst>
      <p:ext uri="{BB962C8B-B14F-4D97-AF65-F5344CB8AC3E}">
        <p14:creationId xmlns:p14="http://schemas.microsoft.com/office/powerpoint/2010/main" val="4033110795"/>
      </p:ext>
    </p:extLst>
  </p:cSld>
  <p:clrMapOvr>
    <a:masterClrMapping/>
  </p:clrMapOvr>
</p:sld>
</file>

<file path=ppt/theme/theme1.xml><?xml version="1.0" encoding="utf-8"?>
<a:theme xmlns:a="http://schemas.openxmlformats.org/drawingml/2006/main" name="CSIRO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22E5BAC0-ABA6-4D8D-86B1-A9970D7344FA}"/>
    </a:ext>
  </a:extLst>
</a:theme>
</file>

<file path=ppt/theme/theme2.xml><?xml version="1.0" encoding="utf-8"?>
<a:theme xmlns:a="http://schemas.openxmlformats.org/drawingml/2006/main" name="CSIRO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83BC8D37-3530-42BF-B8CF-1673C8E17CC7}"/>
    </a:ext>
  </a:extLst>
</a:theme>
</file>

<file path=ppt/theme/theme3.xml><?xml version="1.0" encoding="utf-8"?>
<a:theme xmlns:a="http://schemas.openxmlformats.org/drawingml/2006/main" name="Data61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A0381ED2-D871-431D-A8E1-CCAA5AEF78D2}"/>
    </a:ext>
  </a:extLst>
</a:theme>
</file>

<file path=ppt/theme/theme4.xml><?xml version="1.0" encoding="utf-8"?>
<a:theme xmlns:a="http://schemas.openxmlformats.org/drawingml/2006/main" name="2_CSIRO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6DF3DBF3-0551-4A4E-823B-5E6A9378440F}"/>
    </a:ext>
  </a:extLst>
</a:theme>
</file>

<file path=ppt/theme/theme5.xml><?xml version="1.0" encoding="utf-8"?>
<a:theme xmlns:a="http://schemas.openxmlformats.org/drawingml/2006/main" name="US Lockup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5B64B5B4-E1D8-4C1B-A633-4905EE9FF439}"/>
    </a:ext>
  </a:extLst>
</a:theme>
</file>

<file path=ppt/theme/theme6.xml><?xml version="1.0" encoding="utf-8"?>
<a:theme xmlns:a="http://schemas.openxmlformats.org/drawingml/2006/main" name="US Lockup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976207B6-97BE-476D-BFFC-48250EDD3CB8}"/>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4040</TotalTime>
  <Words>2793</Words>
  <Application>Microsoft Office PowerPoint</Application>
  <PresentationFormat>On-screen Show (16:9)</PresentationFormat>
  <Paragraphs>433</Paragraphs>
  <Slides>52</Slides>
  <Notes>14</Notes>
  <HiddenSlides>14</HiddenSlides>
  <MMClips>0</MMClips>
  <ScaleCrop>false</ScaleCrop>
  <HeadingPairs>
    <vt:vector size="8" baseType="variant">
      <vt:variant>
        <vt:lpstr>Fonts Used</vt:lpstr>
      </vt:variant>
      <vt:variant>
        <vt:i4>4</vt:i4>
      </vt:variant>
      <vt:variant>
        <vt:lpstr>Theme</vt:lpstr>
      </vt:variant>
      <vt:variant>
        <vt:i4>6</vt:i4>
      </vt:variant>
      <vt:variant>
        <vt:lpstr>Embedded OLE Servers</vt:lpstr>
      </vt:variant>
      <vt:variant>
        <vt:i4>1</vt:i4>
      </vt:variant>
      <vt:variant>
        <vt:lpstr>Slide Titles</vt:lpstr>
      </vt:variant>
      <vt:variant>
        <vt:i4>52</vt:i4>
      </vt:variant>
    </vt:vector>
  </HeadingPairs>
  <TitlesOfParts>
    <vt:vector size="63" baseType="lpstr">
      <vt:lpstr>Arial</vt:lpstr>
      <vt:lpstr>Calibri</vt:lpstr>
      <vt:lpstr>Cambria Math</vt:lpstr>
      <vt:lpstr>Times New Roman</vt:lpstr>
      <vt:lpstr>CSIRO vertical</vt:lpstr>
      <vt:lpstr>CSIRO horizontal</vt:lpstr>
      <vt:lpstr>Data61 vertical</vt:lpstr>
      <vt:lpstr>2_CSIRO horizontal</vt:lpstr>
      <vt:lpstr>US Lockup vertical</vt:lpstr>
      <vt:lpstr>US Lockup horizontal</vt:lpstr>
      <vt:lpstr>Acrobat Document</vt:lpstr>
      <vt:lpstr>Designing  genomic sequences</vt:lpstr>
      <vt:lpstr>Given some data</vt:lpstr>
      <vt:lpstr>Fit a model to data</vt:lpstr>
      <vt:lpstr>Build a classifier</vt:lpstr>
      <vt:lpstr>What is Machine Learning?</vt:lpstr>
      <vt:lpstr>PowerPoint Presentation</vt:lpstr>
      <vt:lpstr>What is Machine Learning?</vt:lpstr>
      <vt:lpstr>Taking action</vt:lpstr>
      <vt:lpstr>A – Active Learning</vt:lpstr>
      <vt:lpstr>B – Bandits / Bayesian Optimisation</vt:lpstr>
      <vt:lpstr>C – Choice Theory</vt:lpstr>
      <vt:lpstr>DE – Design of Experiments</vt:lpstr>
      <vt:lpstr>ABCDE: what are we sorting?</vt:lpstr>
      <vt:lpstr>ABCDE – what are we sorting?</vt:lpstr>
      <vt:lpstr>Thank you!</vt:lpstr>
      <vt:lpstr>PowerPoint Presentation</vt:lpstr>
      <vt:lpstr>PowerPoint Presentation</vt:lpstr>
      <vt:lpstr>The RBS Problem</vt:lpstr>
      <vt:lpstr>What’s the objective? </vt:lpstr>
      <vt:lpstr>Genetic Device Design</vt:lpstr>
      <vt:lpstr>Representing Sequences</vt:lpstr>
      <vt:lpstr>Gaussian process regression</vt:lpstr>
      <vt:lpstr>ABCDE: Bandits</vt:lpstr>
      <vt:lpstr>Anatomy of a Bandit Algorithm</vt:lpstr>
      <vt:lpstr>Upper confidence bound</vt:lpstr>
      <vt:lpstr>Practical challenge</vt:lpstr>
      <vt:lpstr>MLAI augmented SynBio</vt:lpstr>
      <vt:lpstr>High-throughput RBS engineering</vt:lpstr>
      <vt:lpstr>Algorithms</vt:lpstr>
      <vt:lpstr>Overall workflow</vt:lpstr>
      <vt:lpstr>Designs of RBS</vt:lpstr>
      <vt:lpstr>Results on TIR</vt:lpstr>
      <vt:lpstr>Exploration-Exploitation Trade-off</vt:lpstr>
      <vt:lpstr>Opportunities and Challenges </vt:lpstr>
      <vt:lpstr>Machine learning for  scientific discovery</vt:lpstr>
      <vt:lpstr>What is scientific discovery?</vt:lpstr>
      <vt:lpstr>Scientific discovery with machine learning</vt:lpstr>
      <vt:lpstr>What is a Telescope?</vt:lpstr>
      <vt:lpstr>Classification of Radio Galaxies</vt:lpstr>
      <vt:lpstr>Invasive species mapping</vt:lpstr>
      <vt:lpstr>What is a Map?</vt:lpstr>
      <vt:lpstr>Climate Modelling</vt:lpstr>
      <vt:lpstr>PowerPoint Presentation</vt:lpstr>
      <vt:lpstr>What is a microscope?</vt:lpstr>
      <vt:lpstr>Sequences …</vt:lpstr>
      <vt:lpstr>MLAI augmented SynBio</vt:lpstr>
      <vt:lpstr>PowerPoint Presentation</vt:lpstr>
      <vt:lpstr>Data is measured for a reason</vt:lpstr>
      <vt:lpstr>Looking forward…</vt:lpstr>
      <vt:lpstr>Topics for OAMLS 2021</vt:lpstr>
      <vt:lpstr>Parting thought…</vt:lpstr>
      <vt:lpstr>Come work with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ABCDE: What to do with a predictor?</dc:title>
  <dc:creator>Ong, Cheng Soon (Data61, Black Mountain)</dc:creator>
  <cp:lastModifiedBy>Ong, Cheng Soon (Data61, Black Mountain)</cp:lastModifiedBy>
  <cp:revision>181</cp:revision>
  <dcterms:created xsi:type="dcterms:W3CDTF">2020-07-06T12:13:05Z</dcterms:created>
  <dcterms:modified xsi:type="dcterms:W3CDTF">2021-11-09T02:24:05Z</dcterms:modified>
</cp:coreProperties>
</file>